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4"/>
  </p:notesMasterIdLst>
  <p:sldIdLst>
    <p:sldId id="256" r:id="rId2"/>
    <p:sldId id="333" r:id="rId3"/>
    <p:sldId id="352" r:id="rId4"/>
    <p:sldId id="332" r:id="rId5"/>
    <p:sldId id="320" r:id="rId6"/>
    <p:sldId id="334" r:id="rId7"/>
    <p:sldId id="335" r:id="rId8"/>
    <p:sldId id="344" r:id="rId9"/>
    <p:sldId id="314" r:id="rId10"/>
    <p:sldId id="315" r:id="rId11"/>
    <p:sldId id="329" r:id="rId12"/>
    <p:sldId id="317" r:id="rId13"/>
    <p:sldId id="330" r:id="rId14"/>
    <p:sldId id="318" r:id="rId15"/>
    <p:sldId id="331" r:id="rId16"/>
    <p:sldId id="319" r:id="rId17"/>
    <p:sldId id="336" r:id="rId18"/>
    <p:sldId id="257" r:id="rId19"/>
    <p:sldId id="260" r:id="rId20"/>
    <p:sldId id="280" r:id="rId21"/>
    <p:sldId id="278" r:id="rId22"/>
    <p:sldId id="322" r:id="rId23"/>
    <p:sldId id="281" r:id="rId24"/>
    <p:sldId id="258" r:id="rId25"/>
    <p:sldId id="261" r:id="rId26"/>
    <p:sldId id="299" r:id="rId27"/>
    <p:sldId id="262" r:id="rId28"/>
    <p:sldId id="337" r:id="rId29"/>
    <p:sldId id="345" r:id="rId30"/>
    <p:sldId id="323" r:id="rId31"/>
    <p:sldId id="325" r:id="rId32"/>
    <p:sldId id="324" r:id="rId33"/>
    <p:sldId id="326" r:id="rId34"/>
    <p:sldId id="327" r:id="rId35"/>
    <p:sldId id="338" r:id="rId36"/>
    <p:sldId id="300" r:id="rId37"/>
    <p:sldId id="301" r:id="rId38"/>
    <p:sldId id="303" r:id="rId39"/>
    <p:sldId id="339" r:id="rId40"/>
    <p:sldId id="302" r:id="rId41"/>
    <p:sldId id="328" r:id="rId42"/>
    <p:sldId id="263" r:id="rId43"/>
    <p:sldId id="264" r:id="rId44"/>
    <p:sldId id="282" r:id="rId45"/>
    <p:sldId id="306" r:id="rId46"/>
    <p:sldId id="284" r:id="rId47"/>
    <p:sldId id="307" r:id="rId48"/>
    <p:sldId id="285" r:id="rId49"/>
    <p:sldId id="287" r:id="rId50"/>
    <p:sldId id="310" r:id="rId51"/>
    <p:sldId id="311" r:id="rId52"/>
    <p:sldId id="289" r:id="rId53"/>
    <p:sldId id="290" r:id="rId54"/>
    <p:sldId id="312" r:id="rId55"/>
    <p:sldId id="313" r:id="rId56"/>
    <p:sldId id="292" r:id="rId57"/>
    <p:sldId id="259" r:id="rId58"/>
    <p:sldId id="295" r:id="rId59"/>
    <p:sldId id="294" r:id="rId60"/>
    <p:sldId id="296" r:id="rId61"/>
    <p:sldId id="340" r:id="rId62"/>
    <p:sldId id="297" r:id="rId63"/>
    <p:sldId id="298" r:id="rId64"/>
    <p:sldId id="321" r:id="rId65"/>
    <p:sldId id="342" r:id="rId66"/>
    <p:sldId id="343" r:id="rId67"/>
    <p:sldId id="286" r:id="rId68"/>
    <p:sldId id="346" r:id="rId69"/>
    <p:sldId id="347" r:id="rId70"/>
    <p:sldId id="350" r:id="rId71"/>
    <p:sldId id="349" r:id="rId72"/>
    <p:sldId id="35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375" autoAdjust="0"/>
  </p:normalViewPr>
  <p:slideViewPr>
    <p:cSldViewPr snapToGrid="0">
      <p:cViewPr varScale="1">
        <p:scale>
          <a:sx n="32" d="100"/>
          <a:sy n="32" d="100"/>
        </p:scale>
        <p:origin x="104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08CA0-43E1-4B57-BEEB-9DB1D57CD2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01E1272-6BA4-4D93-89FC-4485D485A2FB}">
      <dgm:prSet/>
      <dgm:spPr/>
      <dgm:t>
        <a:bodyPr/>
        <a:lstStyle/>
        <a:p>
          <a:r>
            <a:rPr lang="en-US" dirty="0">
              <a:solidFill>
                <a:schemeClr val="bg1"/>
              </a:solidFill>
            </a:rPr>
            <a:t>None modifiable</a:t>
          </a:r>
        </a:p>
      </dgm:t>
    </dgm:pt>
    <dgm:pt modelId="{8D201396-F60E-45DF-9974-C1D7992080B5}" type="parTrans" cxnId="{C1ABAD89-149B-42AC-B8E1-872320183E95}">
      <dgm:prSet/>
      <dgm:spPr/>
      <dgm:t>
        <a:bodyPr/>
        <a:lstStyle/>
        <a:p>
          <a:endParaRPr lang="en-US">
            <a:solidFill>
              <a:schemeClr val="accent1">
                <a:lumMod val="50000"/>
              </a:schemeClr>
            </a:solidFill>
          </a:endParaRPr>
        </a:p>
      </dgm:t>
    </dgm:pt>
    <dgm:pt modelId="{7C589384-01D3-4C72-908A-02009EDE373C}" type="sibTrans" cxnId="{C1ABAD89-149B-42AC-B8E1-872320183E95}">
      <dgm:prSet/>
      <dgm:spPr/>
      <dgm:t>
        <a:bodyPr/>
        <a:lstStyle/>
        <a:p>
          <a:endParaRPr lang="en-US">
            <a:solidFill>
              <a:schemeClr val="accent1">
                <a:lumMod val="50000"/>
              </a:schemeClr>
            </a:solidFill>
          </a:endParaRPr>
        </a:p>
      </dgm:t>
    </dgm:pt>
    <dgm:pt modelId="{46C2D02E-005B-46B9-BEA7-94EE88CE4076}">
      <dgm:prSet/>
      <dgm:spPr/>
      <dgm:t>
        <a:bodyPr/>
        <a:lstStyle/>
        <a:p>
          <a:r>
            <a:rPr lang="en-US">
              <a:solidFill>
                <a:schemeClr val="accent1">
                  <a:lumMod val="50000"/>
                </a:schemeClr>
              </a:solidFill>
            </a:rPr>
            <a:t>Age</a:t>
          </a:r>
        </a:p>
      </dgm:t>
    </dgm:pt>
    <dgm:pt modelId="{4C38EE4A-03E4-484B-9FF3-41DFC661CC6C}" type="parTrans" cxnId="{059FF453-35D0-4A03-BACC-47FD52D439A2}">
      <dgm:prSet/>
      <dgm:spPr/>
      <dgm:t>
        <a:bodyPr/>
        <a:lstStyle/>
        <a:p>
          <a:endParaRPr lang="en-US">
            <a:solidFill>
              <a:schemeClr val="accent1">
                <a:lumMod val="50000"/>
              </a:schemeClr>
            </a:solidFill>
          </a:endParaRPr>
        </a:p>
      </dgm:t>
    </dgm:pt>
    <dgm:pt modelId="{721CA4F0-BAEC-44D2-9659-EBC50AF4F318}" type="sibTrans" cxnId="{059FF453-35D0-4A03-BACC-47FD52D439A2}">
      <dgm:prSet/>
      <dgm:spPr/>
      <dgm:t>
        <a:bodyPr/>
        <a:lstStyle/>
        <a:p>
          <a:endParaRPr lang="en-US">
            <a:solidFill>
              <a:schemeClr val="accent1">
                <a:lumMod val="50000"/>
              </a:schemeClr>
            </a:solidFill>
          </a:endParaRPr>
        </a:p>
      </dgm:t>
    </dgm:pt>
    <dgm:pt modelId="{3EC0E46B-1B1D-4FAB-ACF6-122011668E0C}">
      <dgm:prSet/>
      <dgm:spPr/>
      <dgm:t>
        <a:bodyPr/>
        <a:lstStyle/>
        <a:p>
          <a:r>
            <a:rPr lang="en-US">
              <a:solidFill>
                <a:schemeClr val="accent1">
                  <a:lumMod val="50000"/>
                </a:schemeClr>
              </a:solidFill>
            </a:rPr>
            <a:t>Gender</a:t>
          </a:r>
        </a:p>
      </dgm:t>
    </dgm:pt>
    <dgm:pt modelId="{452391CF-EC2C-43C5-98CF-C1911A1374EC}" type="parTrans" cxnId="{EC1B67F1-D206-4B0A-9B2F-CC61F38E0C2A}">
      <dgm:prSet/>
      <dgm:spPr/>
      <dgm:t>
        <a:bodyPr/>
        <a:lstStyle/>
        <a:p>
          <a:endParaRPr lang="en-US">
            <a:solidFill>
              <a:schemeClr val="accent1">
                <a:lumMod val="50000"/>
              </a:schemeClr>
            </a:solidFill>
          </a:endParaRPr>
        </a:p>
      </dgm:t>
    </dgm:pt>
    <dgm:pt modelId="{DDB31302-F63C-4B43-B3DF-86AE054B12ED}" type="sibTrans" cxnId="{EC1B67F1-D206-4B0A-9B2F-CC61F38E0C2A}">
      <dgm:prSet/>
      <dgm:spPr/>
      <dgm:t>
        <a:bodyPr/>
        <a:lstStyle/>
        <a:p>
          <a:endParaRPr lang="en-US">
            <a:solidFill>
              <a:schemeClr val="accent1">
                <a:lumMod val="50000"/>
              </a:schemeClr>
            </a:solidFill>
          </a:endParaRPr>
        </a:p>
      </dgm:t>
    </dgm:pt>
    <dgm:pt modelId="{024DF89E-C1A0-4440-9265-5F2D9E1F821A}">
      <dgm:prSet/>
      <dgm:spPr/>
      <dgm:t>
        <a:bodyPr/>
        <a:lstStyle/>
        <a:p>
          <a:r>
            <a:rPr lang="en-US">
              <a:solidFill>
                <a:schemeClr val="accent1">
                  <a:lumMod val="50000"/>
                </a:schemeClr>
              </a:solidFill>
            </a:rPr>
            <a:t>Genetics</a:t>
          </a:r>
        </a:p>
      </dgm:t>
    </dgm:pt>
    <dgm:pt modelId="{768018A2-F515-4D81-AE33-2E8FD36EC9AD}" type="parTrans" cxnId="{AE46D7AA-6721-434B-9072-4CEC3147A912}">
      <dgm:prSet/>
      <dgm:spPr/>
      <dgm:t>
        <a:bodyPr/>
        <a:lstStyle/>
        <a:p>
          <a:endParaRPr lang="en-US">
            <a:solidFill>
              <a:schemeClr val="accent1">
                <a:lumMod val="50000"/>
              </a:schemeClr>
            </a:solidFill>
          </a:endParaRPr>
        </a:p>
      </dgm:t>
    </dgm:pt>
    <dgm:pt modelId="{3D0AAF81-EC29-4C92-A1E2-C7B9BC190B5C}" type="sibTrans" cxnId="{AE46D7AA-6721-434B-9072-4CEC3147A912}">
      <dgm:prSet/>
      <dgm:spPr/>
      <dgm:t>
        <a:bodyPr/>
        <a:lstStyle/>
        <a:p>
          <a:endParaRPr lang="en-US">
            <a:solidFill>
              <a:schemeClr val="accent1">
                <a:lumMod val="50000"/>
              </a:schemeClr>
            </a:solidFill>
          </a:endParaRPr>
        </a:p>
      </dgm:t>
    </dgm:pt>
    <dgm:pt modelId="{D4F30CD2-3B17-4F88-BD22-77BEF52B8706}">
      <dgm:prSet/>
      <dgm:spPr/>
      <dgm:t>
        <a:bodyPr/>
        <a:lstStyle/>
        <a:p>
          <a:r>
            <a:rPr lang="en-US">
              <a:solidFill>
                <a:schemeClr val="bg1"/>
              </a:solidFill>
            </a:rPr>
            <a:t>Modifiable</a:t>
          </a:r>
        </a:p>
      </dgm:t>
    </dgm:pt>
    <dgm:pt modelId="{8DC200AE-5854-475D-B24A-25D90FE20CB5}" type="parTrans" cxnId="{99CC199C-12C3-4CC6-B4BB-05E4B54C4596}">
      <dgm:prSet/>
      <dgm:spPr/>
      <dgm:t>
        <a:bodyPr/>
        <a:lstStyle/>
        <a:p>
          <a:endParaRPr lang="en-US">
            <a:solidFill>
              <a:schemeClr val="accent1">
                <a:lumMod val="50000"/>
              </a:schemeClr>
            </a:solidFill>
          </a:endParaRPr>
        </a:p>
      </dgm:t>
    </dgm:pt>
    <dgm:pt modelId="{E22C7AC3-5456-4A63-AF92-CBAA32698673}" type="sibTrans" cxnId="{99CC199C-12C3-4CC6-B4BB-05E4B54C4596}">
      <dgm:prSet/>
      <dgm:spPr/>
      <dgm:t>
        <a:bodyPr/>
        <a:lstStyle/>
        <a:p>
          <a:endParaRPr lang="en-US">
            <a:solidFill>
              <a:schemeClr val="accent1">
                <a:lumMod val="50000"/>
              </a:schemeClr>
            </a:solidFill>
          </a:endParaRPr>
        </a:p>
      </dgm:t>
    </dgm:pt>
    <dgm:pt modelId="{B63DE1AB-7418-4AF1-ACDF-1010026A592E}">
      <dgm:prSet/>
      <dgm:spPr/>
      <dgm:t>
        <a:bodyPr/>
        <a:lstStyle/>
        <a:p>
          <a:r>
            <a:rPr lang="en-US" dirty="0">
              <a:solidFill>
                <a:schemeClr val="accent1">
                  <a:lumMod val="50000"/>
                </a:schemeClr>
              </a:solidFill>
            </a:rPr>
            <a:t>Unhealthy diets</a:t>
          </a:r>
        </a:p>
      </dgm:t>
    </dgm:pt>
    <dgm:pt modelId="{9784EC83-539E-41EC-8AA2-A7AA50F65FE5}" type="parTrans" cxnId="{CAA1753F-F804-47A6-9255-4965A8EC12C1}">
      <dgm:prSet/>
      <dgm:spPr/>
      <dgm:t>
        <a:bodyPr/>
        <a:lstStyle/>
        <a:p>
          <a:endParaRPr lang="en-US">
            <a:solidFill>
              <a:schemeClr val="accent1">
                <a:lumMod val="50000"/>
              </a:schemeClr>
            </a:solidFill>
          </a:endParaRPr>
        </a:p>
      </dgm:t>
    </dgm:pt>
    <dgm:pt modelId="{948B089E-E438-49DD-8D71-7A57B2831DC6}" type="sibTrans" cxnId="{CAA1753F-F804-47A6-9255-4965A8EC12C1}">
      <dgm:prSet/>
      <dgm:spPr/>
      <dgm:t>
        <a:bodyPr/>
        <a:lstStyle/>
        <a:p>
          <a:endParaRPr lang="en-US">
            <a:solidFill>
              <a:schemeClr val="accent1">
                <a:lumMod val="50000"/>
              </a:schemeClr>
            </a:solidFill>
          </a:endParaRPr>
        </a:p>
      </dgm:t>
    </dgm:pt>
    <dgm:pt modelId="{7F1BB4E6-375C-40C2-83EF-7B42BC8701CA}">
      <dgm:prSet/>
      <dgm:spPr/>
      <dgm:t>
        <a:bodyPr/>
        <a:lstStyle/>
        <a:p>
          <a:r>
            <a:rPr lang="en-US" dirty="0">
              <a:solidFill>
                <a:schemeClr val="accent1">
                  <a:lumMod val="50000"/>
                </a:schemeClr>
              </a:solidFill>
            </a:rPr>
            <a:t>Tobacco use</a:t>
          </a:r>
        </a:p>
      </dgm:t>
    </dgm:pt>
    <dgm:pt modelId="{C7D5F992-20E0-49D7-BCE8-E97DCF6B5F01}" type="parTrans" cxnId="{C9DAAA2A-557F-49CF-A034-15B684812B95}">
      <dgm:prSet/>
      <dgm:spPr/>
      <dgm:t>
        <a:bodyPr/>
        <a:lstStyle/>
        <a:p>
          <a:endParaRPr lang="en-US">
            <a:solidFill>
              <a:schemeClr val="accent1">
                <a:lumMod val="50000"/>
              </a:schemeClr>
            </a:solidFill>
          </a:endParaRPr>
        </a:p>
      </dgm:t>
    </dgm:pt>
    <dgm:pt modelId="{24E627A2-CA0D-4CA8-A809-F6893CD32729}" type="sibTrans" cxnId="{C9DAAA2A-557F-49CF-A034-15B684812B95}">
      <dgm:prSet/>
      <dgm:spPr/>
      <dgm:t>
        <a:bodyPr/>
        <a:lstStyle/>
        <a:p>
          <a:endParaRPr lang="en-US">
            <a:solidFill>
              <a:schemeClr val="accent1">
                <a:lumMod val="50000"/>
              </a:schemeClr>
            </a:solidFill>
          </a:endParaRPr>
        </a:p>
      </dgm:t>
    </dgm:pt>
    <dgm:pt modelId="{2D9D221C-0DB1-4B3F-9E35-0B853720B07E}">
      <dgm:prSet/>
      <dgm:spPr/>
      <dgm:t>
        <a:bodyPr/>
        <a:lstStyle/>
        <a:p>
          <a:r>
            <a:rPr lang="en-US">
              <a:solidFill>
                <a:schemeClr val="accent1">
                  <a:lumMod val="50000"/>
                </a:schemeClr>
              </a:solidFill>
            </a:rPr>
            <a:t>Alcohol use</a:t>
          </a:r>
        </a:p>
      </dgm:t>
    </dgm:pt>
    <dgm:pt modelId="{D49B221B-8585-41AE-BC0A-5AFE5F8067BD}" type="parTrans" cxnId="{4B31021D-CB02-47BB-B983-967B3BF8036C}">
      <dgm:prSet/>
      <dgm:spPr/>
      <dgm:t>
        <a:bodyPr/>
        <a:lstStyle/>
        <a:p>
          <a:endParaRPr lang="en-US">
            <a:solidFill>
              <a:schemeClr val="accent1">
                <a:lumMod val="50000"/>
              </a:schemeClr>
            </a:solidFill>
          </a:endParaRPr>
        </a:p>
      </dgm:t>
    </dgm:pt>
    <dgm:pt modelId="{E2382F57-A885-4D75-A9BF-F4BC15120ABF}" type="sibTrans" cxnId="{4B31021D-CB02-47BB-B983-967B3BF8036C}">
      <dgm:prSet/>
      <dgm:spPr/>
      <dgm:t>
        <a:bodyPr/>
        <a:lstStyle/>
        <a:p>
          <a:endParaRPr lang="en-US">
            <a:solidFill>
              <a:schemeClr val="accent1">
                <a:lumMod val="50000"/>
              </a:schemeClr>
            </a:solidFill>
          </a:endParaRPr>
        </a:p>
      </dgm:t>
    </dgm:pt>
    <dgm:pt modelId="{5F17F14C-17EA-48BE-A670-348A6308631E}">
      <dgm:prSet/>
      <dgm:spPr/>
      <dgm:t>
        <a:bodyPr/>
        <a:lstStyle/>
        <a:p>
          <a:r>
            <a:rPr lang="en-US">
              <a:solidFill>
                <a:schemeClr val="accent1">
                  <a:lumMod val="50000"/>
                </a:schemeClr>
              </a:solidFill>
            </a:rPr>
            <a:t>Metabolic syndrome (</a:t>
          </a:r>
          <a:r>
            <a:rPr lang="en-US" b="0" i="0">
              <a:solidFill>
                <a:schemeClr val="accent1">
                  <a:lumMod val="50000"/>
                </a:schemeClr>
              </a:solidFill>
            </a:rPr>
            <a:t>abdominal obesity, impaired fasting glucose, high blood pressure, high triglyceride levels, and low HDL cholesterol levels)</a:t>
          </a:r>
          <a:r>
            <a:rPr lang="en-US">
              <a:solidFill>
                <a:schemeClr val="accent1">
                  <a:lumMod val="50000"/>
                </a:schemeClr>
              </a:solidFill>
            </a:rPr>
            <a:t> </a:t>
          </a:r>
        </a:p>
      </dgm:t>
    </dgm:pt>
    <dgm:pt modelId="{6C033869-CA72-4443-97EB-78437CC39A45}" type="parTrans" cxnId="{ADA20BA0-B36C-4D90-A269-D911F6784000}">
      <dgm:prSet/>
      <dgm:spPr/>
      <dgm:t>
        <a:bodyPr/>
        <a:lstStyle/>
        <a:p>
          <a:endParaRPr lang="en-US">
            <a:solidFill>
              <a:schemeClr val="accent1">
                <a:lumMod val="50000"/>
              </a:schemeClr>
            </a:solidFill>
          </a:endParaRPr>
        </a:p>
      </dgm:t>
    </dgm:pt>
    <dgm:pt modelId="{C3625777-406C-487C-925C-0E678A37354E}" type="sibTrans" cxnId="{ADA20BA0-B36C-4D90-A269-D911F6784000}">
      <dgm:prSet/>
      <dgm:spPr/>
      <dgm:t>
        <a:bodyPr/>
        <a:lstStyle/>
        <a:p>
          <a:endParaRPr lang="en-US">
            <a:solidFill>
              <a:schemeClr val="accent1">
                <a:lumMod val="50000"/>
              </a:schemeClr>
            </a:solidFill>
          </a:endParaRPr>
        </a:p>
      </dgm:t>
    </dgm:pt>
    <dgm:pt modelId="{F98F57C6-ECD1-4625-82C8-65FC290812EC}" type="pres">
      <dgm:prSet presAssocID="{B0308CA0-43E1-4B57-BEEB-9DB1D57CD2FF}" presName="linear" presStyleCnt="0">
        <dgm:presLayoutVars>
          <dgm:animLvl val="lvl"/>
          <dgm:resizeHandles val="exact"/>
        </dgm:presLayoutVars>
      </dgm:prSet>
      <dgm:spPr/>
    </dgm:pt>
    <dgm:pt modelId="{C29CBC8E-5300-46FB-B08C-3DAC4496F886}" type="pres">
      <dgm:prSet presAssocID="{501E1272-6BA4-4D93-89FC-4485D485A2FB}" presName="parentText" presStyleLbl="node1" presStyleIdx="0" presStyleCnt="2">
        <dgm:presLayoutVars>
          <dgm:chMax val="0"/>
          <dgm:bulletEnabled val="1"/>
        </dgm:presLayoutVars>
      </dgm:prSet>
      <dgm:spPr/>
    </dgm:pt>
    <dgm:pt modelId="{0ABA282F-D3A3-411D-8FD1-486749D707D2}" type="pres">
      <dgm:prSet presAssocID="{501E1272-6BA4-4D93-89FC-4485D485A2FB}" presName="childText" presStyleLbl="revTx" presStyleIdx="0" presStyleCnt="2">
        <dgm:presLayoutVars>
          <dgm:bulletEnabled val="1"/>
        </dgm:presLayoutVars>
      </dgm:prSet>
      <dgm:spPr/>
    </dgm:pt>
    <dgm:pt modelId="{5A6C9A88-44FA-483D-826D-6F57C3B5A428}" type="pres">
      <dgm:prSet presAssocID="{D4F30CD2-3B17-4F88-BD22-77BEF52B8706}" presName="parentText" presStyleLbl="node1" presStyleIdx="1" presStyleCnt="2">
        <dgm:presLayoutVars>
          <dgm:chMax val="0"/>
          <dgm:bulletEnabled val="1"/>
        </dgm:presLayoutVars>
      </dgm:prSet>
      <dgm:spPr/>
    </dgm:pt>
    <dgm:pt modelId="{46911B4F-AFA3-4C92-B28D-FA71771951C8}" type="pres">
      <dgm:prSet presAssocID="{D4F30CD2-3B17-4F88-BD22-77BEF52B8706}" presName="childText" presStyleLbl="revTx" presStyleIdx="1" presStyleCnt="2">
        <dgm:presLayoutVars>
          <dgm:bulletEnabled val="1"/>
        </dgm:presLayoutVars>
      </dgm:prSet>
      <dgm:spPr/>
    </dgm:pt>
  </dgm:ptLst>
  <dgm:cxnLst>
    <dgm:cxn modelId="{4B31021D-CB02-47BB-B983-967B3BF8036C}" srcId="{D4F30CD2-3B17-4F88-BD22-77BEF52B8706}" destId="{2D9D221C-0DB1-4B3F-9E35-0B853720B07E}" srcOrd="2" destOrd="0" parTransId="{D49B221B-8585-41AE-BC0A-5AFE5F8067BD}" sibTransId="{E2382F57-A885-4D75-A9BF-F4BC15120ABF}"/>
    <dgm:cxn modelId="{C9DAAA2A-557F-49CF-A034-15B684812B95}" srcId="{D4F30CD2-3B17-4F88-BD22-77BEF52B8706}" destId="{7F1BB4E6-375C-40C2-83EF-7B42BC8701CA}" srcOrd="1" destOrd="0" parTransId="{C7D5F992-20E0-49D7-BCE8-E97DCF6B5F01}" sibTransId="{24E627A2-CA0D-4CA8-A809-F6893CD32729}"/>
    <dgm:cxn modelId="{CAA1753F-F804-47A6-9255-4965A8EC12C1}" srcId="{D4F30CD2-3B17-4F88-BD22-77BEF52B8706}" destId="{B63DE1AB-7418-4AF1-ACDF-1010026A592E}" srcOrd="0" destOrd="0" parTransId="{9784EC83-539E-41EC-8AA2-A7AA50F65FE5}" sibTransId="{948B089E-E438-49DD-8D71-7A57B2831DC6}"/>
    <dgm:cxn modelId="{46222073-4B06-4424-9486-776AA37626CD}" type="presOf" srcId="{3EC0E46B-1B1D-4FAB-ACF6-122011668E0C}" destId="{0ABA282F-D3A3-411D-8FD1-486749D707D2}" srcOrd="0" destOrd="1" presId="urn:microsoft.com/office/officeart/2005/8/layout/vList2"/>
    <dgm:cxn modelId="{059FF453-35D0-4A03-BACC-47FD52D439A2}" srcId="{501E1272-6BA4-4D93-89FC-4485D485A2FB}" destId="{46C2D02E-005B-46B9-BEA7-94EE88CE4076}" srcOrd="0" destOrd="0" parTransId="{4C38EE4A-03E4-484B-9FF3-41DFC661CC6C}" sibTransId="{721CA4F0-BAEC-44D2-9659-EBC50AF4F318}"/>
    <dgm:cxn modelId="{C1ABAD89-149B-42AC-B8E1-872320183E95}" srcId="{B0308CA0-43E1-4B57-BEEB-9DB1D57CD2FF}" destId="{501E1272-6BA4-4D93-89FC-4485D485A2FB}" srcOrd="0" destOrd="0" parTransId="{8D201396-F60E-45DF-9974-C1D7992080B5}" sibTransId="{7C589384-01D3-4C72-908A-02009EDE373C}"/>
    <dgm:cxn modelId="{44130B8B-89C0-4E09-A5CA-496D917D4BD0}" type="presOf" srcId="{2D9D221C-0DB1-4B3F-9E35-0B853720B07E}" destId="{46911B4F-AFA3-4C92-B28D-FA71771951C8}" srcOrd="0" destOrd="2" presId="urn:microsoft.com/office/officeart/2005/8/layout/vList2"/>
    <dgm:cxn modelId="{4D0E7F8D-B696-488F-B759-E83A41CCAD25}" type="presOf" srcId="{501E1272-6BA4-4D93-89FC-4485D485A2FB}" destId="{C29CBC8E-5300-46FB-B08C-3DAC4496F886}" srcOrd="0" destOrd="0" presId="urn:microsoft.com/office/officeart/2005/8/layout/vList2"/>
    <dgm:cxn modelId="{99CC199C-12C3-4CC6-B4BB-05E4B54C4596}" srcId="{B0308CA0-43E1-4B57-BEEB-9DB1D57CD2FF}" destId="{D4F30CD2-3B17-4F88-BD22-77BEF52B8706}" srcOrd="1" destOrd="0" parTransId="{8DC200AE-5854-475D-B24A-25D90FE20CB5}" sibTransId="{E22C7AC3-5456-4A63-AF92-CBAA32698673}"/>
    <dgm:cxn modelId="{ADA20BA0-B36C-4D90-A269-D911F6784000}" srcId="{D4F30CD2-3B17-4F88-BD22-77BEF52B8706}" destId="{5F17F14C-17EA-48BE-A670-348A6308631E}" srcOrd="3" destOrd="0" parTransId="{6C033869-CA72-4443-97EB-78437CC39A45}" sibTransId="{C3625777-406C-487C-925C-0E678A37354E}"/>
    <dgm:cxn modelId="{4BC56CA3-0E55-432C-8BD4-A09DC7E7C0A1}" type="presOf" srcId="{B0308CA0-43E1-4B57-BEEB-9DB1D57CD2FF}" destId="{F98F57C6-ECD1-4625-82C8-65FC290812EC}" srcOrd="0" destOrd="0" presId="urn:microsoft.com/office/officeart/2005/8/layout/vList2"/>
    <dgm:cxn modelId="{AE46D7AA-6721-434B-9072-4CEC3147A912}" srcId="{501E1272-6BA4-4D93-89FC-4485D485A2FB}" destId="{024DF89E-C1A0-4440-9265-5F2D9E1F821A}" srcOrd="2" destOrd="0" parTransId="{768018A2-F515-4D81-AE33-2E8FD36EC9AD}" sibTransId="{3D0AAF81-EC29-4C92-A1E2-C7B9BC190B5C}"/>
    <dgm:cxn modelId="{1324D8AF-0B96-47B6-A3EC-C831E49AA7FC}" type="presOf" srcId="{024DF89E-C1A0-4440-9265-5F2D9E1F821A}" destId="{0ABA282F-D3A3-411D-8FD1-486749D707D2}" srcOrd="0" destOrd="2" presId="urn:microsoft.com/office/officeart/2005/8/layout/vList2"/>
    <dgm:cxn modelId="{4B65D2BB-F40D-426F-93B3-FF07A99B0738}" type="presOf" srcId="{D4F30CD2-3B17-4F88-BD22-77BEF52B8706}" destId="{5A6C9A88-44FA-483D-826D-6F57C3B5A428}" srcOrd="0" destOrd="0" presId="urn:microsoft.com/office/officeart/2005/8/layout/vList2"/>
    <dgm:cxn modelId="{9318D7DE-8278-4610-841E-28EBF7ED096F}" type="presOf" srcId="{46C2D02E-005B-46B9-BEA7-94EE88CE4076}" destId="{0ABA282F-D3A3-411D-8FD1-486749D707D2}" srcOrd="0" destOrd="0" presId="urn:microsoft.com/office/officeart/2005/8/layout/vList2"/>
    <dgm:cxn modelId="{91F8BCE3-5B32-4340-8078-CF93BF946413}" type="presOf" srcId="{5F17F14C-17EA-48BE-A670-348A6308631E}" destId="{46911B4F-AFA3-4C92-B28D-FA71771951C8}" srcOrd="0" destOrd="3" presId="urn:microsoft.com/office/officeart/2005/8/layout/vList2"/>
    <dgm:cxn modelId="{B2F2D8E7-F660-45A4-AE13-D70805B75F88}" type="presOf" srcId="{7F1BB4E6-375C-40C2-83EF-7B42BC8701CA}" destId="{46911B4F-AFA3-4C92-B28D-FA71771951C8}" srcOrd="0" destOrd="1" presId="urn:microsoft.com/office/officeart/2005/8/layout/vList2"/>
    <dgm:cxn modelId="{EC1B67F1-D206-4B0A-9B2F-CC61F38E0C2A}" srcId="{501E1272-6BA4-4D93-89FC-4485D485A2FB}" destId="{3EC0E46B-1B1D-4FAB-ACF6-122011668E0C}" srcOrd="1" destOrd="0" parTransId="{452391CF-EC2C-43C5-98CF-C1911A1374EC}" sibTransId="{DDB31302-F63C-4B43-B3DF-86AE054B12ED}"/>
    <dgm:cxn modelId="{D417F4FA-635C-45F6-95BD-EF2632B9886D}" type="presOf" srcId="{B63DE1AB-7418-4AF1-ACDF-1010026A592E}" destId="{46911B4F-AFA3-4C92-B28D-FA71771951C8}" srcOrd="0" destOrd="0" presId="urn:microsoft.com/office/officeart/2005/8/layout/vList2"/>
    <dgm:cxn modelId="{F6351C1E-4809-4786-98C4-A1624106BD35}" type="presParOf" srcId="{F98F57C6-ECD1-4625-82C8-65FC290812EC}" destId="{C29CBC8E-5300-46FB-B08C-3DAC4496F886}" srcOrd="0" destOrd="0" presId="urn:microsoft.com/office/officeart/2005/8/layout/vList2"/>
    <dgm:cxn modelId="{07DE53DF-E4BB-45FF-ACC4-04C0A6C5C02A}" type="presParOf" srcId="{F98F57C6-ECD1-4625-82C8-65FC290812EC}" destId="{0ABA282F-D3A3-411D-8FD1-486749D707D2}" srcOrd="1" destOrd="0" presId="urn:microsoft.com/office/officeart/2005/8/layout/vList2"/>
    <dgm:cxn modelId="{72FD42AD-15C2-41C7-B914-6C803CF20A89}" type="presParOf" srcId="{F98F57C6-ECD1-4625-82C8-65FC290812EC}" destId="{5A6C9A88-44FA-483D-826D-6F57C3B5A428}" srcOrd="2" destOrd="0" presId="urn:microsoft.com/office/officeart/2005/8/layout/vList2"/>
    <dgm:cxn modelId="{BFEB0F2B-937C-4927-B3A2-9C464BBCC1B8}" type="presParOf" srcId="{F98F57C6-ECD1-4625-82C8-65FC290812EC}" destId="{46911B4F-AFA3-4C92-B28D-FA71771951C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CBC8E-5300-46FB-B08C-3DAC4496F886}">
      <dsp:nvSpPr>
        <dsp:cNvPr id="0" name=""/>
        <dsp:cNvSpPr/>
      </dsp:nvSpPr>
      <dsp:spPr>
        <a:xfrm>
          <a:off x="0" y="44451"/>
          <a:ext cx="10695909"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None modifiable</a:t>
          </a:r>
        </a:p>
      </dsp:txBody>
      <dsp:txXfrm>
        <a:off x="33583" y="78034"/>
        <a:ext cx="10628743" cy="620794"/>
      </dsp:txXfrm>
    </dsp:sp>
    <dsp:sp modelId="{0ABA282F-D3A3-411D-8FD1-486749D707D2}">
      <dsp:nvSpPr>
        <dsp:cNvPr id="0" name=""/>
        <dsp:cNvSpPr/>
      </dsp:nvSpPr>
      <dsp:spPr>
        <a:xfrm>
          <a:off x="0" y="732411"/>
          <a:ext cx="10695909"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59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solidFill>
                <a:schemeClr val="accent1">
                  <a:lumMod val="50000"/>
                </a:schemeClr>
              </a:solidFill>
            </a:rPr>
            <a:t>Age</a:t>
          </a:r>
        </a:p>
        <a:p>
          <a:pPr marL="228600" lvl="1" indent="-228600" algn="l" defTabSz="977900">
            <a:lnSpc>
              <a:spcPct val="90000"/>
            </a:lnSpc>
            <a:spcBef>
              <a:spcPct val="0"/>
            </a:spcBef>
            <a:spcAft>
              <a:spcPct val="20000"/>
            </a:spcAft>
            <a:buChar char="•"/>
          </a:pPr>
          <a:r>
            <a:rPr lang="en-US" sz="2200" kern="1200">
              <a:solidFill>
                <a:schemeClr val="accent1">
                  <a:lumMod val="50000"/>
                </a:schemeClr>
              </a:solidFill>
            </a:rPr>
            <a:t>Gender</a:t>
          </a:r>
        </a:p>
        <a:p>
          <a:pPr marL="228600" lvl="1" indent="-228600" algn="l" defTabSz="977900">
            <a:lnSpc>
              <a:spcPct val="90000"/>
            </a:lnSpc>
            <a:spcBef>
              <a:spcPct val="0"/>
            </a:spcBef>
            <a:spcAft>
              <a:spcPct val="20000"/>
            </a:spcAft>
            <a:buChar char="•"/>
          </a:pPr>
          <a:r>
            <a:rPr lang="en-US" sz="2200" kern="1200">
              <a:solidFill>
                <a:schemeClr val="accent1">
                  <a:lumMod val="50000"/>
                </a:schemeClr>
              </a:solidFill>
            </a:rPr>
            <a:t>Genetics</a:t>
          </a:r>
        </a:p>
      </dsp:txBody>
      <dsp:txXfrm>
        <a:off x="0" y="732411"/>
        <a:ext cx="10695909" cy="1159200"/>
      </dsp:txXfrm>
    </dsp:sp>
    <dsp:sp modelId="{5A6C9A88-44FA-483D-826D-6F57C3B5A428}">
      <dsp:nvSpPr>
        <dsp:cNvPr id="0" name=""/>
        <dsp:cNvSpPr/>
      </dsp:nvSpPr>
      <dsp:spPr>
        <a:xfrm>
          <a:off x="0" y="1891611"/>
          <a:ext cx="10695909"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rPr>
            <a:t>Modifiable</a:t>
          </a:r>
        </a:p>
      </dsp:txBody>
      <dsp:txXfrm>
        <a:off x="33583" y="1925194"/>
        <a:ext cx="10628743" cy="620794"/>
      </dsp:txXfrm>
    </dsp:sp>
    <dsp:sp modelId="{46911B4F-AFA3-4C92-B28D-FA71771951C8}">
      <dsp:nvSpPr>
        <dsp:cNvPr id="0" name=""/>
        <dsp:cNvSpPr/>
      </dsp:nvSpPr>
      <dsp:spPr>
        <a:xfrm>
          <a:off x="0" y="2579571"/>
          <a:ext cx="10695909"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59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accent1">
                  <a:lumMod val="50000"/>
                </a:schemeClr>
              </a:solidFill>
            </a:rPr>
            <a:t>Unhealthy diets</a:t>
          </a:r>
        </a:p>
        <a:p>
          <a:pPr marL="228600" lvl="1" indent="-228600" algn="l" defTabSz="977900">
            <a:lnSpc>
              <a:spcPct val="90000"/>
            </a:lnSpc>
            <a:spcBef>
              <a:spcPct val="0"/>
            </a:spcBef>
            <a:spcAft>
              <a:spcPct val="20000"/>
            </a:spcAft>
            <a:buChar char="•"/>
          </a:pPr>
          <a:r>
            <a:rPr lang="en-US" sz="2200" kern="1200" dirty="0">
              <a:solidFill>
                <a:schemeClr val="accent1">
                  <a:lumMod val="50000"/>
                </a:schemeClr>
              </a:solidFill>
            </a:rPr>
            <a:t>Tobacco use</a:t>
          </a:r>
        </a:p>
        <a:p>
          <a:pPr marL="228600" lvl="1" indent="-228600" algn="l" defTabSz="977900">
            <a:lnSpc>
              <a:spcPct val="90000"/>
            </a:lnSpc>
            <a:spcBef>
              <a:spcPct val="0"/>
            </a:spcBef>
            <a:spcAft>
              <a:spcPct val="20000"/>
            </a:spcAft>
            <a:buChar char="•"/>
          </a:pPr>
          <a:r>
            <a:rPr lang="en-US" sz="2200" kern="1200">
              <a:solidFill>
                <a:schemeClr val="accent1">
                  <a:lumMod val="50000"/>
                </a:schemeClr>
              </a:solidFill>
            </a:rPr>
            <a:t>Alcohol use</a:t>
          </a:r>
        </a:p>
        <a:p>
          <a:pPr marL="228600" lvl="1" indent="-228600" algn="l" defTabSz="977900">
            <a:lnSpc>
              <a:spcPct val="90000"/>
            </a:lnSpc>
            <a:spcBef>
              <a:spcPct val="0"/>
            </a:spcBef>
            <a:spcAft>
              <a:spcPct val="20000"/>
            </a:spcAft>
            <a:buChar char="•"/>
          </a:pPr>
          <a:r>
            <a:rPr lang="en-US" sz="2200" kern="1200">
              <a:solidFill>
                <a:schemeClr val="accent1">
                  <a:lumMod val="50000"/>
                </a:schemeClr>
              </a:solidFill>
            </a:rPr>
            <a:t>Metabolic syndrome (</a:t>
          </a:r>
          <a:r>
            <a:rPr lang="en-US" sz="2200" b="0" i="0" kern="1200">
              <a:solidFill>
                <a:schemeClr val="accent1">
                  <a:lumMod val="50000"/>
                </a:schemeClr>
              </a:solidFill>
            </a:rPr>
            <a:t>abdominal obesity, impaired fasting glucose, high blood pressure, high triglyceride levels, and low HDL cholesterol levels)</a:t>
          </a:r>
          <a:r>
            <a:rPr lang="en-US" sz="2200" kern="1200">
              <a:solidFill>
                <a:schemeClr val="accent1">
                  <a:lumMod val="50000"/>
                </a:schemeClr>
              </a:solidFill>
            </a:rPr>
            <a:t> </a:t>
          </a:r>
        </a:p>
      </dsp:txBody>
      <dsp:txXfrm>
        <a:off x="0" y="2579571"/>
        <a:ext cx="10695909" cy="1825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E4D4E-058F-462F-9F1D-52EA85F78086}"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7BA36-6988-4D14-A234-01B1704525DB}" type="slidenum">
              <a:rPr lang="en-US" smtClean="0"/>
              <a:t>‹#›</a:t>
            </a:fld>
            <a:endParaRPr lang="en-US"/>
          </a:p>
        </p:txBody>
      </p:sp>
    </p:spTree>
    <p:extLst>
      <p:ext uri="{BB962C8B-B14F-4D97-AF65-F5344CB8AC3E}">
        <p14:creationId xmlns:p14="http://schemas.microsoft.com/office/powerpoint/2010/main" val="2585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bi.nlm.nih.gov/pmc/articles/PMC5127123/"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2</a:t>
            </a:fld>
            <a:endParaRPr lang="en-US"/>
          </a:p>
        </p:txBody>
      </p:sp>
    </p:spTree>
    <p:extLst>
      <p:ext uri="{BB962C8B-B14F-4D97-AF65-F5344CB8AC3E}">
        <p14:creationId xmlns:p14="http://schemas.microsoft.com/office/powerpoint/2010/main" val="398461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after decades of declines in cardiovascular disease (CVD) death rates, the American Heart Association (AHA) expanded its focus from addressing existing CVD and risk factors to adding strategies that would also directly promote the health of the population and individuals. Central to this new approach was the creation of a novel and operational definition for the construct of cardiovascular health (CVH).1</a:t>
            </a:r>
          </a:p>
          <a:p>
            <a:r>
              <a:rPr lang="en-US" dirty="0"/>
              <a:t>As depicted in the social-ecological model in the base of the figure 8, a variety of socioeconomic and structural determinants of health provide the foundational framework that affects an individual’s or a community’s ability to optimize cardiovascular health (CVH). Several interacting factors provide critical context for CVH, including structures and systems (general socioeconomic, cultural, and environmental conditions), community resources (</a:t>
            </a:r>
            <a:r>
              <a:rPr lang="en-US" dirty="0" err="1"/>
              <a:t>ie</a:t>
            </a:r>
            <a:r>
              <a:rPr lang="en-US" dirty="0"/>
              <a:t>, education, agriculture, food production, employment, water and sanitation, health care, and housing), institutions and organizations (in which people learn, grow, eat, sleep, play, and pray), interpersonal social and community networks, and individual genetic and behavioral factors. These foundational social-ecological factors work through and alongside an individual’s psychological health (represented at the top of the 8 in the figure) to provide the context for what is possible in improving or maintaining CVH. There is a continuous interplay of brain-mind-</a:t>
            </a:r>
            <a:r>
              <a:rPr lang="en-US" dirty="0" err="1"/>
              <a:t>heartbody</a:t>
            </a:r>
            <a:r>
              <a:rPr lang="en-US" dirty="0"/>
              <a:t> connections that can positively and negatively affect CVH, which is represented by the 8 component metrics (diet, physical activity, nicotine exposure, sleep, body mass index, blood lipids, blood glucose, and blood pressure) as interacting gears</a:t>
            </a:r>
          </a:p>
        </p:txBody>
      </p:sp>
      <p:sp>
        <p:nvSpPr>
          <p:cNvPr id="4" name="Slide Number Placeholder 3"/>
          <p:cNvSpPr>
            <a:spLocks noGrp="1"/>
          </p:cNvSpPr>
          <p:nvPr>
            <p:ph type="sldNum" sz="quarter" idx="5"/>
          </p:nvPr>
        </p:nvSpPr>
        <p:spPr/>
        <p:txBody>
          <a:bodyPr/>
          <a:lstStyle/>
          <a:p>
            <a:fld id="{8F67BA36-6988-4D14-A234-01B1704525DB}" type="slidenum">
              <a:rPr lang="en-US" smtClean="0"/>
              <a:t>25</a:t>
            </a:fld>
            <a:endParaRPr lang="en-US"/>
          </a:p>
        </p:txBody>
      </p:sp>
    </p:spTree>
    <p:extLst>
      <p:ext uri="{BB962C8B-B14F-4D97-AF65-F5344CB8AC3E}">
        <p14:creationId xmlns:p14="http://schemas.microsoft.com/office/powerpoint/2010/main" val="399660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 Guideline on the Primary Prevention of Cardiovascular </a:t>
            </a:r>
            <a:r>
              <a:rPr lang="en-US" dirty="0" err="1"/>
              <a:t>Diseas</a:t>
            </a:r>
            <a:endParaRPr lang="en-US" dirty="0"/>
          </a:p>
          <a:p>
            <a:r>
              <a:rPr lang="en-US" dirty="0"/>
              <a:t>Recommendations are designated with both a Class of Recommendation (COR) and a Level of Evidence (LOE). The COR indicates the strength of recommendation, encompassing the estimated magnitude and certainty of benefit in proportion to risk. The LOE rates the quality of scientific evidence supporting the intervention on the basis of the type, quantity, and consistency of data from clinical trials and other source.</a:t>
            </a:r>
          </a:p>
          <a:p>
            <a:r>
              <a:rPr lang="en-US" dirty="0"/>
              <a:t>Team-based care makes use of multidisciplinary</a:t>
            </a:r>
          </a:p>
          <a:p>
            <a:r>
              <a:rPr lang="en-US" dirty="0"/>
              <a:t>health professionals to improve the quality and</a:t>
            </a:r>
          </a:p>
          <a:p>
            <a:r>
              <a:rPr lang="en-US" dirty="0"/>
              <a:t>maintenance of ASCVD prevention. It is a multi-</a:t>
            </a:r>
          </a:p>
          <a:p>
            <a:r>
              <a:rPr lang="en-US" dirty="0"/>
              <a:t>faceted approach that supports clinical decision-</a:t>
            </a:r>
          </a:p>
          <a:p>
            <a:r>
              <a:rPr lang="en-US" dirty="0"/>
              <a:t>making (</a:t>
            </a:r>
            <a:r>
              <a:rPr lang="en-US" dirty="0" err="1"/>
              <a:t>ie</a:t>
            </a:r>
            <a:r>
              <a:rPr lang="en-US" dirty="0"/>
              <a:t>, treatment algorithms), collaboration</a:t>
            </a:r>
          </a:p>
          <a:p>
            <a:r>
              <a:rPr lang="en-US" dirty="0"/>
              <a:t>among different clinicians, and patient and fam-</a:t>
            </a:r>
          </a:p>
          <a:p>
            <a:r>
              <a:rPr lang="en-US" dirty="0" err="1"/>
              <a:t>ily</a:t>
            </a:r>
            <a:r>
              <a:rPr lang="en-US" dirty="0"/>
              <a:t> member participation to facilitate the treat-</a:t>
            </a:r>
          </a:p>
          <a:p>
            <a:r>
              <a:rPr lang="en-US" dirty="0" err="1"/>
              <a:t>ment</a:t>
            </a:r>
            <a:r>
              <a:rPr lang="en-US" dirty="0"/>
              <a:t> goals of patients. S2.1-26 RCTs and systematic</a:t>
            </a:r>
          </a:p>
          <a:p>
            <a:r>
              <a:rPr lang="en-US" dirty="0"/>
              <a:t>reviews with meta-analyses demonstrated greater</a:t>
            </a:r>
          </a:p>
          <a:p>
            <a:r>
              <a:rPr lang="en-US" dirty="0"/>
              <a:t>reduction of ASCVD risk with team-based care</a:t>
            </a:r>
          </a:p>
          <a:p>
            <a:r>
              <a:rPr lang="en-US" dirty="0"/>
              <a:t>than with usual care in patients with </a:t>
            </a:r>
            <a:r>
              <a:rPr lang="en-US" dirty="0" err="1"/>
              <a:t>hyperten</a:t>
            </a:r>
            <a:r>
              <a:rPr lang="en-US" dirty="0"/>
              <a:t>-</a:t>
            </a:r>
          </a:p>
          <a:p>
            <a:r>
              <a:rPr lang="en-US" dirty="0" err="1"/>
              <a:t>sion</a:t>
            </a:r>
            <a:r>
              <a:rPr lang="en-US" dirty="0"/>
              <a:t>, diabetes, and hyperlipidemia. S2.1-1–S2.1-14 A</a:t>
            </a:r>
          </a:p>
          <a:p>
            <a:r>
              <a:rPr lang="en-US" dirty="0"/>
              <a:t>team-based approach to ASCVD prevention may</a:t>
            </a:r>
          </a:p>
          <a:p>
            <a:r>
              <a:rPr lang="en-US" dirty="0"/>
              <a:t>result in significant improvements in patient out-</a:t>
            </a:r>
          </a:p>
          <a:p>
            <a:r>
              <a:rPr lang="en-US" dirty="0"/>
              <a:t>comes S2.1-27 and often meets patient needs bet-</a:t>
            </a:r>
          </a:p>
          <a:p>
            <a:r>
              <a:rPr lang="en-US" dirty="0" err="1"/>
              <a:t>ter</a:t>
            </a:r>
            <a:r>
              <a:rPr lang="en-US" dirty="0"/>
              <a:t> than standard care, especially in low-resource</a:t>
            </a:r>
          </a:p>
          <a:p>
            <a:r>
              <a:rPr lang="en-US" dirty="0"/>
              <a:t>settings and among vulnerable populations. In a</a:t>
            </a:r>
          </a:p>
          <a:p>
            <a:r>
              <a:rPr lang="en-US" dirty="0"/>
              <a:t>team-based care model that compared patients</a:t>
            </a:r>
          </a:p>
          <a:p>
            <a:r>
              <a:rPr lang="en-US" dirty="0"/>
              <a:t>enrolled in a preventive cardiology clinic staffed</a:t>
            </a:r>
          </a:p>
          <a:p>
            <a:r>
              <a:rPr lang="en-US" dirty="0"/>
              <a:t>by advanced practice providers with a propensity-</a:t>
            </a:r>
          </a:p>
          <a:p>
            <a:r>
              <a:rPr lang="en-US" dirty="0"/>
              <a:t>matched cohort of patients enrolled in primary</a:t>
            </a:r>
          </a:p>
          <a:p>
            <a:r>
              <a:rPr lang="en-US" dirty="0"/>
              <a:t>care clinics, a reduction in cardiovascular risk was</a:t>
            </a:r>
          </a:p>
          <a:p>
            <a:r>
              <a:rPr lang="en-US" dirty="0"/>
              <a:t>demonstrated through effective risk stratification</a:t>
            </a:r>
          </a:p>
          <a:p>
            <a:r>
              <a:rPr lang="en-US" dirty="0"/>
              <a:t>and preventive management.S2.1-28 Other success-</a:t>
            </a:r>
          </a:p>
          <a:p>
            <a:r>
              <a:rPr lang="en-US" dirty="0" err="1"/>
              <a:t>ful</a:t>
            </a:r>
            <a:r>
              <a:rPr lang="en-US" dirty="0"/>
              <a:t> interventions that have used team-based care</a:t>
            </a:r>
          </a:p>
          <a:p>
            <a:r>
              <a:rPr lang="en-US" dirty="0"/>
              <a:t>include telehealth monitoring, follow-up support</a:t>
            </a:r>
          </a:p>
          <a:p>
            <a:r>
              <a:rPr lang="en-US" dirty="0"/>
              <a:t>aids, and patient education. S2.1-27</a:t>
            </a:r>
          </a:p>
          <a:p>
            <a:r>
              <a:rPr lang="en-US" dirty="0"/>
              <a:t>2. Decisions about primary prevention should be</a:t>
            </a:r>
          </a:p>
          <a:p>
            <a:r>
              <a:rPr lang="en-US" dirty="0"/>
              <a:t>collaborative between a clinician and a patient.</a:t>
            </a:r>
          </a:p>
          <a:p>
            <a:r>
              <a:rPr lang="en-US" dirty="0"/>
              <a:t>Shared decision-making occurs when practitioners</a:t>
            </a:r>
          </a:p>
          <a:p>
            <a:r>
              <a:rPr lang="en-US" dirty="0"/>
              <a:t>engage patients in discussions about personal-</a:t>
            </a:r>
          </a:p>
          <a:p>
            <a:r>
              <a:rPr lang="en-US" dirty="0" err="1"/>
              <a:t>ized</a:t>
            </a:r>
            <a:r>
              <a:rPr lang="en-US" dirty="0"/>
              <a:t> ASCVD risk estimates and their implications</a:t>
            </a:r>
          </a:p>
          <a:p>
            <a:r>
              <a:rPr lang="en-US" dirty="0"/>
              <a:t>for the perceived benefits of preventive </a:t>
            </a:r>
            <a:r>
              <a:rPr lang="en-US" dirty="0" err="1"/>
              <a:t>strate</a:t>
            </a:r>
            <a:r>
              <a:rPr lang="en-US" dirty="0"/>
              <a:t>-</a:t>
            </a:r>
          </a:p>
          <a:p>
            <a:r>
              <a:rPr lang="en-US" dirty="0" err="1"/>
              <a:t>gies</a:t>
            </a:r>
            <a:r>
              <a:rPr lang="en-US" dirty="0"/>
              <a:t>, including lifestyle habits, goals, and medical</a:t>
            </a:r>
          </a:p>
          <a:p>
            <a:r>
              <a:rPr lang="en-US" dirty="0"/>
              <a:t>therapies. Collaborative decisions are more likely</a:t>
            </a:r>
          </a:p>
          <a:p>
            <a:r>
              <a:rPr lang="en-US" dirty="0"/>
              <a:t>to address potential barriers to treatment options,</a:t>
            </a:r>
          </a:p>
          <a:p>
            <a:r>
              <a:rPr lang="en-US" dirty="0"/>
              <a:t>compared with treatment and guidance offered</a:t>
            </a:r>
          </a:p>
          <a:p>
            <a:r>
              <a:rPr lang="en-US" dirty="0"/>
              <a:t>without patient input.S2.1-15–S2.1-18</a:t>
            </a:r>
          </a:p>
          <a:p>
            <a:r>
              <a:rPr lang="en-US" dirty="0"/>
              <a:t>3. Socioeconomic inequalities are strong determinants</a:t>
            </a:r>
          </a:p>
          <a:p>
            <a:r>
              <a:rPr lang="en-US" dirty="0"/>
              <a:t>of CVD risk internationally.S2.1-21,S2.1-24 Therefore, the</a:t>
            </a:r>
          </a:p>
          <a:p>
            <a:r>
              <a:rPr lang="en-US" dirty="0"/>
              <a:t>clinician should tailor advice to a patient’s </a:t>
            </a:r>
            <a:r>
              <a:rPr lang="en-US" dirty="0" err="1"/>
              <a:t>socioeco</a:t>
            </a:r>
            <a:r>
              <a:rPr lang="en-US" dirty="0"/>
              <a:t>-</a:t>
            </a:r>
          </a:p>
          <a:p>
            <a:r>
              <a:rPr lang="en-US" dirty="0"/>
              <a:t>nomic and educational status, as well as cultural,</a:t>
            </a:r>
          </a:p>
          <a:p>
            <a:r>
              <a:rPr lang="en-US" dirty="0"/>
              <a:t>work, and home environments.S2.1-23 The Centers</a:t>
            </a:r>
          </a:p>
          <a:p>
            <a:r>
              <a:rPr lang="en-US" dirty="0"/>
              <a:t>for Medicare &amp; Medicaid Services has developed a September 10, 2019 Circulation. 2019;140:e596–e646. DOI: 10.1161/CIR.0000000000000678e602CLINICAL STATEMENTS</a:t>
            </a:r>
          </a:p>
          <a:p>
            <a:r>
              <a:rPr lang="en-US" dirty="0"/>
              <a:t>AND GUIDELINES</a:t>
            </a:r>
          </a:p>
          <a:p>
            <a:r>
              <a:rPr lang="en-US" dirty="0"/>
              <a:t>Arnett et al 2019 ACC/AHA Guideline on the Primary Prevention of Cardiovascular Disease</a:t>
            </a:r>
          </a:p>
          <a:p>
            <a:r>
              <a:rPr lang="en-US" dirty="0"/>
              <a:t>screening tool to assess 5 domains of non–health-</a:t>
            </a:r>
          </a:p>
          <a:p>
            <a:r>
              <a:rPr lang="en-US" dirty="0"/>
              <a:t>related measures that affect health outcomes:</a:t>
            </a:r>
          </a:p>
          <a:p>
            <a:r>
              <a:rPr lang="en-US" dirty="0"/>
              <a:t>housing instability, food insecurity, transportation</a:t>
            </a:r>
          </a:p>
          <a:p>
            <a:r>
              <a:rPr lang="en-US" dirty="0"/>
              <a:t>difficulties, utility assistance needs, and </a:t>
            </a:r>
            <a:r>
              <a:rPr lang="en-US" dirty="0" err="1"/>
              <a:t>interper</a:t>
            </a:r>
            <a:r>
              <a:rPr lang="en-US" dirty="0"/>
              <a:t>-</a:t>
            </a:r>
          </a:p>
          <a:p>
            <a:r>
              <a:rPr lang="en-US" dirty="0"/>
              <a:t>sonal safety.S2.1-29 ASCVD prevention could ben-</a:t>
            </a:r>
          </a:p>
          <a:p>
            <a:r>
              <a:rPr lang="en-US" dirty="0" err="1"/>
              <a:t>efit</a:t>
            </a:r>
            <a:r>
              <a:rPr lang="en-US" dirty="0"/>
              <a:t> from such screening. ASCVD risk begins early</a:t>
            </a:r>
          </a:p>
          <a:p>
            <a:r>
              <a:rPr lang="en-US" dirty="0"/>
              <a:t>in life, with heightened susceptibility tied to low</a:t>
            </a:r>
          </a:p>
          <a:p>
            <a:r>
              <a:rPr lang="en-US" dirty="0"/>
              <a:t>socioeconomic status.S2.1-25 Examples of upstream</a:t>
            </a:r>
          </a:p>
          <a:p>
            <a:r>
              <a:rPr lang="en-US" dirty="0"/>
              <a:t>social determinants of health that affect treatment</a:t>
            </a:r>
          </a:p>
          <a:p>
            <a:r>
              <a:rPr lang="en-US" dirty="0"/>
              <a:t>adherence and ASCVD health outcomes include</a:t>
            </a:r>
          </a:p>
          <a:p>
            <a:r>
              <a:rPr lang="en-US" dirty="0"/>
              <a:t>comorbid mental illness, lack of health literacy,</a:t>
            </a:r>
          </a:p>
          <a:p>
            <a:r>
              <a:rPr lang="en-US" dirty="0"/>
              <a:t>exposure to adversity (</a:t>
            </a:r>
            <a:r>
              <a:rPr lang="en-US" dirty="0" err="1"/>
              <a:t>eg</a:t>
            </a:r>
            <a:r>
              <a:rPr lang="en-US" dirty="0"/>
              <a:t>, home/community </a:t>
            </a:r>
            <a:r>
              <a:rPr lang="en-US" dirty="0" err="1"/>
              <a:t>vio</a:t>
            </a:r>
            <a:r>
              <a:rPr lang="en-US" dirty="0"/>
              <a:t>-</a:t>
            </a:r>
          </a:p>
          <a:p>
            <a:r>
              <a:rPr lang="en-US" dirty="0" err="1"/>
              <a:t>lence</a:t>
            </a:r>
            <a:r>
              <a:rPr lang="en-US" dirty="0"/>
              <a:t>, trauma exposures, safety concerns), </a:t>
            </a:r>
            <a:r>
              <a:rPr lang="en-US" dirty="0" err="1"/>
              <a:t>finan</a:t>
            </a:r>
            <a:r>
              <a:rPr lang="en-US" dirty="0"/>
              <a:t>-</a:t>
            </a:r>
          </a:p>
          <a:p>
            <a:r>
              <a:rPr lang="en-US" dirty="0" err="1"/>
              <a:t>cial</a:t>
            </a:r>
            <a:r>
              <a:rPr lang="en-US" dirty="0"/>
              <a:t> strain, inadequate housing conditions, lack of</a:t>
            </a:r>
          </a:p>
          <a:p>
            <a:r>
              <a:rPr lang="en-US" dirty="0"/>
              <a:t>food security (</a:t>
            </a:r>
            <a:r>
              <a:rPr lang="en-US" dirty="0" err="1"/>
              <a:t>ie</a:t>
            </a:r>
            <a:r>
              <a:rPr lang="en-US" dirty="0"/>
              <a:t>, access to affordable and nutritious</a:t>
            </a:r>
          </a:p>
          <a:p>
            <a:r>
              <a:rPr lang="en-US" dirty="0"/>
              <a:t>food), and inadequate social support.S2.1-30 Systems</a:t>
            </a:r>
          </a:p>
          <a:p>
            <a:r>
              <a:rPr lang="en-US" dirty="0"/>
              <a:t>of care should evaluate social determinants of</a:t>
            </a:r>
          </a:p>
          <a:p>
            <a:r>
              <a:rPr lang="en-US" dirty="0"/>
              <a:t>health that affect care delivery for the primary pre-</a:t>
            </a:r>
          </a:p>
          <a:p>
            <a:r>
              <a:rPr lang="en-US" dirty="0" err="1"/>
              <a:t>vention</a:t>
            </a:r>
            <a:r>
              <a:rPr lang="en-US" dirty="0"/>
              <a:t> of ASCVD (</a:t>
            </a:r>
            <a:r>
              <a:rPr lang="en-US" dirty="0" err="1"/>
              <a:t>eg</a:t>
            </a:r>
            <a:r>
              <a:rPr lang="en-US" dirty="0"/>
              <a:t>, transportation barriers, the</a:t>
            </a:r>
          </a:p>
          <a:p>
            <a:r>
              <a:rPr lang="en-US" dirty="0"/>
              <a:t>availability of health services).</a:t>
            </a:r>
          </a:p>
        </p:txBody>
      </p:sp>
      <p:sp>
        <p:nvSpPr>
          <p:cNvPr id="4" name="Slide Number Placeholder 3"/>
          <p:cNvSpPr>
            <a:spLocks noGrp="1"/>
          </p:cNvSpPr>
          <p:nvPr>
            <p:ph type="sldNum" sz="quarter" idx="5"/>
          </p:nvPr>
        </p:nvSpPr>
        <p:spPr/>
        <p:txBody>
          <a:bodyPr/>
          <a:lstStyle/>
          <a:p>
            <a:fld id="{8F67BA36-6988-4D14-A234-01B1704525DB}" type="slidenum">
              <a:rPr lang="en-US" smtClean="0"/>
              <a:t>27</a:t>
            </a:fld>
            <a:endParaRPr lang="en-US"/>
          </a:p>
        </p:txBody>
      </p:sp>
    </p:spTree>
    <p:extLst>
      <p:ext uri="{BB962C8B-B14F-4D97-AF65-F5344CB8AC3E}">
        <p14:creationId xmlns:p14="http://schemas.microsoft.com/office/powerpoint/2010/main" val="335984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 indicates body mass index; BP, blood pressure; CVH, cardiovascular health; DASH, Dietary Approaches to Stop Hypertension; FBG, fasting blood glucose; HbA1c, hemoglobin A1c; HDL, high-density lipoprotein; HEI, Healthy Eating Index; MEPA, Mediterranean Eating Pattern for Americans; NDS, nicotine-delivery system; NHANES, National Health and Nutrition Examination Surveys; PA, physical activity</a:t>
            </a:r>
          </a:p>
          <a:p>
            <a:r>
              <a:rPr lang="en-US" dirty="0"/>
              <a:t>PAQ-K, Physical Activity Questionnaire K; and</a:t>
            </a:r>
          </a:p>
          <a:p>
            <a:endParaRPr lang="en-US" dirty="0"/>
          </a:p>
          <a:p>
            <a:r>
              <a:rPr lang="en-US" b="1" i="0" dirty="0">
                <a:solidFill>
                  <a:srgbClr val="5F6368"/>
                </a:solidFill>
                <a:effectLst/>
                <a:highlight>
                  <a:srgbClr val="FFFFFF"/>
                </a:highlight>
                <a:latin typeface="Arial" panose="020B0604020202020204" pitchFamily="34" charset="0"/>
              </a:rPr>
              <a:t>Mediterranean Diet Adherence</a:t>
            </a:r>
            <a:r>
              <a:rPr lang="en-US" b="0" i="0" dirty="0">
                <a:solidFill>
                  <a:srgbClr val="4D5156"/>
                </a:solidFill>
                <a:effectLst/>
                <a:highlight>
                  <a:srgbClr val="FFFFFF"/>
                </a:highlight>
                <a:latin typeface="Arial" panose="020B0604020202020204" pitchFamily="34" charset="0"/>
              </a:rPr>
              <a:t> Screener (MEDAS)</a:t>
            </a:r>
          </a:p>
          <a:p>
            <a:r>
              <a:rPr lang="en-US" b="0" i="0" dirty="0">
                <a:solidFill>
                  <a:srgbClr val="4D5156"/>
                </a:solidFill>
                <a:effectLst/>
                <a:highlight>
                  <a:srgbClr val="FFFFFF"/>
                </a:highlight>
                <a:latin typeface="Arial" panose="020B0604020202020204" pitchFamily="34" charset="0"/>
              </a:rPr>
              <a:t>Mediterranean diet score</a:t>
            </a:r>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30</a:t>
            </a:fld>
            <a:endParaRPr lang="en-US"/>
          </a:p>
        </p:txBody>
      </p:sp>
    </p:spTree>
    <p:extLst>
      <p:ext uri="{BB962C8B-B14F-4D97-AF65-F5344CB8AC3E}">
        <p14:creationId xmlns:p14="http://schemas.microsoft.com/office/powerpoint/2010/main" val="388840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SMQ, smoking assessment</a:t>
            </a:r>
          </a:p>
          <a:p>
            <a:r>
              <a:rPr lang="en-US" dirty="0"/>
              <a:t>Nicotine delivery system</a:t>
            </a:r>
          </a:p>
        </p:txBody>
      </p:sp>
      <p:sp>
        <p:nvSpPr>
          <p:cNvPr id="4" name="Slide Number Placeholder 3"/>
          <p:cNvSpPr>
            <a:spLocks noGrp="1"/>
          </p:cNvSpPr>
          <p:nvPr>
            <p:ph type="sldNum" sz="quarter" idx="5"/>
          </p:nvPr>
        </p:nvSpPr>
        <p:spPr/>
        <p:txBody>
          <a:bodyPr/>
          <a:lstStyle/>
          <a:p>
            <a:fld id="{8F67BA36-6988-4D14-A234-01B1704525DB}" type="slidenum">
              <a:rPr lang="en-US" smtClean="0"/>
              <a:t>31</a:t>
            </a:fld>
            <a:endParaRPr lang="en-US"/>
          </a:p>
        </p:txBody>
      </p:sp>
    </p:spTree>
    <p:extLst>
      <p:ext uri="{BB962C8B-B14F-4D97-AF65-F5344CB8AC3E}">
        <p14:creationId xmlns:p14="http://schemas.microsoft.com/office/powerpoint/2010/main" val="242234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Clinically meaningful weight loss (≥5% initial weight) is associated with moderate improvement in BP, low-density lipoprotein cholesterol (LDL-C), triglyceride, and glucose levels among individuals with overweight/obesity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very-low-calorie diet (defined as  &lt; 800 kcal/d should be prescribed only in limited circumstances and only by trained clinicians in a medical care setting with the patient under medical supervision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468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Clinically meaningful weight loss (≥5% initial weight) is associated with moderate improvement in BP, low-density lipoprotein cholesterol (LDL-C), triglyceride, and glucose levels among individuals with overweight/obesity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very-low-calorie diet (defined as  &lt; 800 kcal/d should be prescribed only in limited circumstances and only by trained clinicians in a medical care setting with the patient under medical supervision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5388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 guideline document focuses primarily on lifestyle interventions for overweight and obesity, as outlined 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003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__Roboto_ba6641"/>
              </a:rPr>
              <a:t>Refined carbs also give you excess calories without much nutritional benefit. For example, such foods often have little or no fiber.</a:t>
            </a:r>
          </a:p>
          <a:p>
            <a:pPr algn="l">
              <a:buFont typeface="Arial" panose="020B0604020202020204" pitchFamily="34" charset="0"/>
              <a:buChar char="•"/>
            </a:pPr>
            <a:r>
              <a:rPr lang="en-US" b="1" i="0" dirty="0">
                <a:effectLst/>
                <a:latin typeface="__Roboto_ba6641"/>
              </a:rPr>
              <a:t>Limits saturated fat and trans fat</a:t>
            </a:r>
            <a:r>
              <a:rPr lang="en-US" b="0" i="0" dirty="0">
                <a:effectLst/>
                <a:latin typeface="__Roboto_ba6641"/>
              </a:rPr>
              <a:t>.</a:t>
            </a:r>
          </a:p>
          <a:p>
            <a:pPr lvl="1"/>
            <a:r>
              <a:rPr lang="en-US" b="0" i="0" dirty="0">
                <a:effectLst/>
                <a:latin typeface="__Roboto_ba6641"/>
              </a:rPr>
              <a:t> Eating too much saturated fat can raise  </a:t>
            </a:r>
            <a:r>
              <a:rPr lang="en-US" b="0" i="0" dirty="0">
                <a:effectLst/>
                <a:latin typeface="__Roboto_ba6641"/>
                <a:hlinkClick r:id="rId3">
                  <a:extLst>
                    <a:ext uri="{A12FA001-AC4F-418D-AE19-62706E023703}">
                      <ahyp:hlinkClr xmlns:ahyp="http://schemas.microsoft.com/office/drawing/2018/hyperlinkcolor" val="tx"/>
                    </a:ext>
                  </a:extLst>
                </a:hlinkClick>
              </a:rPr>
              <a:t>LDL cholesterol</a:t>
            </a:r>
            <a:r>
              <a:rPr lang="en-US" b="0" i="0" dirty="0">
                <a:effectLst/>
                <a:latin typeface="__Roboto_ba6641"/>
              </a:rPr>
              <a:t>.</a:t>
            </a:r>
          </a:p>
          <a:p>
            <a:pPr lvl="1"/>
            <a:r>
              <a:rPr lang="en-US" b="0" i="0" dirty="0">
                <a:effectLst/>
                <a:latin typeface="__Roboto_ba6641"/>
              </a:rPr>
              <a:t> Trans fat has no health benefits. </a:t>
            </a:r>
          </a:p>
          <a:p>
            <a:pPr algn="l">
              <a:buFont typeface="Arial" panose="020B0604020202020204" pitchFamily="34" charset="0"/>
              <a:buChar char="•"/>
            </a:pPr>
            <a:r>
              <a:rPr lang="en-US" b="1" i="0" dirty="0">
                <a:effectLst/>
                <a:latin typeface="__Roboto_ba6641"/>
              </a:rPr>
              <a:t>Encourages healthy unsaturated fats, including omega-3 fatty acids</a:t>
            </a:r>
            <a:r>
              <a:rPr lang="en-US" b="0" i="0" dirty="0">
                <a:effectLst/>
                <a:latin typeface="__Roboto_ba6641"/>
              </a:rPr>
              <a:t>. </a:t>
            </a:r>
          </a:p>
          <a:p>
            <a:pPr lvl="1"/>
            <a:r>
              <a:rPr lang="en-US" b="0" i="0" dirty="0">
                <a:effectLst/>
                <a:latin typeface="__Roboto_ba6641"/>
              </a:rPr>
              <a:t>Promote healthy </a:t>
            </a:r>
            <a:r>
              <a:rPr lang="en-US" b="0" i="0" dirty="0">
                <a:effectLst/>
                <a:latin typeface="__Roboto_ba6641"/>
                <a:hlinkClick r:id="rId4">
                  <a:extLst>
                    <a:ext uri="{A12FA001-AC4F-418D-AE19-62706E023703}">
                      <ahyp:hlinkClr xmlns:ahyp="http://schemas.microsoft.com/office/drawing/2018/hyperlinkcolor" val="tx"/>
                    </a:ext>
                  </a:extLst>
                </a:hlinkClick>
              </a:rPr>
              <a:t>cholesterol levels</a:t>
            </a:r>
            <a:r>
              <a:rPr lang="en-US" b="0" i="0" dirty="0">
                <a:effectLst/>
                <a:latin typeface="__Roboto_ba6641"/>
              </a:rPr>
              <a:t>, </a:t>
            </a:r>
          </a:p>
          <a:p>
            <a:pPr lvl="1"/>
            <a:r>
              <a:rPr lang="en-US" b="0" i="0" dirty="0">
                <a:effectLst/>
                <a:latin typeface="__Roboto_ba6641"/>
              </a:rPr>
              <a:t>Support brain health and combat </a:t>
            </a:r>
            <a:r>
              <a:rPr lang="en-US" b="0" i="0" dirty="0">
                <a:effectLst/>
                <a:latin typeface="__Roboto_ba6641"/>
                <a:hlinkClick r:id="rId5">
                  <a:extLst>
                    <a:ext uri="{A12FA001-AC4F-418D-AE19-62706E023703}">
                      <ahyp:hlinkClr xmlns:ahyp="http://schemas.microsoft.com/office/drawing/2018/hyperlinkcolor" val="tx"/>
                    </a:ext>
                  </a:extLst>
                </a:hlinkClick>
              </a:rPr>
              <a:t>inflammation</a:t>
            </a:r>
            <a:r>
              <a:rPr lang="en-US" b="0" i="0" dirty="0">
                <a:effectLst/>
                <a:latin typeface="__Roboto_ba6641"/>
              </a:rPr>
              <a:t>. </a:t>
            </a:r>
          </a:p>
          <a:p>
            <a:pPr lvl="1"/>
            <a:r>
              <a:rPr lang="en-US" b="0" i="0" dirty="0">
                <a:effectLst/>
                <a:latin typeface="__Roboto_ba6641"/>
              </a:rPr>
              <a:t>Plus, a diet high in unsaturated fats and low in saturated fat promotes healthy blood sugar levels.</a:t>
            </a:r>
          </a:p>
          <a:p>
            <a:pPr algn="l">
              <a:buFont typeface="Arial" panose="020B0604020202020204" pitchFamily="34" charset="0"/>
              <a:buChar char="•"/>
            </a:pPr>
            <a:r>
              <a:rPr lang="en-US" b="1" i="0" dirty="0">
                <a:effectLst/>
                <a:latin typeface="__Roboto_ba6641"/>
              </a:rPr>
              <a:t>Limits sodium</a:t>
            </a:r>
            <a:r>
              <a:rPr lang="en-US" b="0" i="0" dirty="0">
                <a:effectLst/>
                <a:latin typeface="__Roboto_ba6641"/>
              </a:rPr>
              <a:t>. </a:t>
            </a:r>
          </a:p>
          <a:p>
            <a:pPr lvl="1"/>
            <a:r>
              <a:rPr lang="en-US" dirty="0">
                <a:latin typeface="__Roboto_ba6641"/>
              </a:rPr>
              <a:t>Regulates blood pressure</a:t>
            </a:r>
            <a:endParaRPr lang="en-US" b="0" i="0" dirty="0">
              <a:effectLst/>
              <a:latin typeface="__Roboto_ba6641"/>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743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__Roboto_ba6641"/>
              </a:rPr>
              <a:t>Refined carbs also give you excess calories without much nutritional benefit. For example, such foods often have little or no fiber.</a:t>
            </a:r>
          </a:p>
          <a:p>
            <a:pPr algn="l">
              <a:buFont typeface="Arial" panose="020B0604020202020204" pitchFamily="34" charset="0"/>
              <a:buChar char="•"/>
            </a:pPr>
            <a:r>
              <a:rPr lang="en-US" b="1" i="0" dirty="0">
                <a:effectLst/>
                <a:latin typeface="__Roboto_ba6641"/>
              </a:rPr>
              <a:t>Limits saturated fat and trans fat</a:t>
            </a:r>
            <a:r>
              <a:rPr lang="en-US" b="0" i="0" dirty="0">
                <a:effectLst/>
                <a:latin typeface="__Roboto_ba6641"/>
              </a:rPr>
              <a:t>.</a:t>
            </a:r>
          </a:p>
          <a:p>
            <a:pPr lvl="1"/>
            <a:r>
              <a:rPr lang="en-US" b="0" i="0" dirty="0">
                <a:effectLst/>
                <a:latin typeface="__Roboto_ba6641"/>
              </a:rPr>
              <a:t> Eating too much saturated fat can raise  </a:t>
            </a:r>
            <a:r>
              <a:rPr lang="en-US" b="0" i="0" dirty="0">
                <a:effectLst/>
                <a:latin typeface="__Roboto_ba6641"/>
                <a:hlinkClick r:id="rId3">
                  <a:extLst>
                    <a:ext uri="{A12FA001-AC4F-418D-AE19-62706E023703}">
                      <ahyp:hlinkClr xmlns:ahyp="http://schemas.microsoft.com/office/drawing/2018/hyperlinkcolor" val="tx"/>
                    </a:ext>
                  </a:extLst>
                </a:hlinkClick>
              </a:rPr>
              <a:t>LDL cholesterol</a:t>
            </a:r>
            <a:r>
              <a:rPr lang="en-US" b="0" i="0" dirty="0">
                <a:effectLst/>
                <a:latin typeface="__Roboto_ba6641"/>
              </a:rPr>
              <a:t>.</a:t>
            </a:r>
          </a:p>
          <a:p>
            <a:pPr lvl="1"/>
            <a:r>
              <a:rPr lang="en-US" b="0" i="0" dirty="0">
                <a:effectLst/>
                <a:latin typeface="__Roboto_ba6641"/>
              </a:rPr>
              <a:t> Trans fat has no health benefits. </a:t>
            </a:r>
          </a:p>
          <a:p>
            <a:pPr algn="l">
              <a:buFont typeface="Arial" panose="020B0604020202020204" pitchFamily="34" charset="0"/>
              <a:buChar char="•"/>
            </a:pPr>
            <a:r>
              <a:rPr lang="en-US" b="1" i="0" dirty="0">
                <a:effectLst/>
                <a:latin typeface="__Roboto_ba6641"/>
              </a:rPr>
              <a:t>Encourages healthy unsaturated fats, including omega-3 fatty acids</a:t>
            </a:r>
            <a:r>
              <a:rPr lang="en-US" b="0" i="0" dirty="0">
                <a:effectLst/>
                <a:latin typeface="__Roboto_ba6641"/>
              </a:rPr>
              <a:t>. </a:t>
            </a:r>
          </a:p>
          <a:p>
            <a:pPr lvl="1"/>
            <a:r>
              <a:rPr lang="en-US" b="0" i="0" dirty="0">
                <a:effectLst/>
                <a:latin typeface="__Roboto_ba6641"/>
              </a:rPr>
              <a:t>Promote healthy </a:t>
            </a:r>
            <a:r>
              <a:rPr lang="en-US" b="0" i="0" dirty="0">
                <a:effectLst/>
                <a:latin typeface="__Roboto_ba6641"/>
                <a:hlinkClick r:id="rId4">
                  <a:extLst>
                    <a:ext uri="{A12FA001-AC4F-418D-AE19-62706E023703}">
                      <ahyp:hlinkClr xmlns:ahyp="http://schemas.microsoft.com/office/drawing/2018/hyperlinkcolor" val="tx"/>
                    </a:ext>
                  </a:extLst>
                </a:hlinkClick>
              </a:rPr>
              <a:t>cholesterol levels</a:t>
            </a:r>
            <a:r>
              <a:rPr lang="en-US" b="0" i="0" dirty="0">
                <a:effectLst/>
                <a:latin typeface="__Roboto_ba6641"/>
              </a:rPr>
              <a:t>, </a:t>
            </a:r>
          </a:p>
          <a:p>
            <a:pPr lvl="1"/>
            <a:r>
              <a:rPr lang="en-US" b="0" i="0" dirty="0">
                <a:effectLst/>
                <a:latin typeface="__Roboto_ba6641"/>
              </a:rPr>
              <a:t>Support brain health and combat </a:t>
            </a:r>
            <a:r>
              <a:rPr lang="en-US" b="0" i="0" dirty="0">
                <a:effectLst/>
                <a:latin typeface="__Roboto_ba6641"/>
                <a:hlinkClick r:id="rId5">
                  <a:extLst>
                    <a:ext uri="{A12FA001-AC4F-418D-AE19-62706E023703}">
                      <ahyp:hlinkClr xmlns:ahyp="http://schemas.microsoft.com/office/drawing/2018/hyperlinkcolor" val="tx"/>
                    </a:ext>
                  </a:extLst>
                </a:hlinkClick>
              </a:rPr>
              <a:t>inflammation</a:t>
            </a:r>
            <a:r>
              <a:rPr lang="en-US" b="0" i="0" dirty="0">
                <a:effectLst/>
                <a:latin typeface="__Roboto_ba6641"/>
              </a:rPr>
              <a:t>. </a:t>
            </a:r>
          </a:p>
          <a:p>
            <a:pPr lvl="1"/>
            <a:r>
              <a:rPr lang="en-US" b="0" i="0" dirty="0">
                <a:effectLst/>
                <a:latin typeface="__Roboto_ba6641"/>
              </a:rPr>
              <a:t>Plus, a diet high in unsaturated fats and low in saturated fat promotes healthy blood sugar levels.</a:t>
            </a:r>
          </a:p>
          <a:p>
            <a:pPr algn="l">
              <a:buFont typeface="Arial" panose="020B0604020202020204" pitchFamily="34" charset="0"/>
              <a:buChar char="•"/>
            </a:pPr>
            <a:r>
              <a:rPr lang="en-US" b="1" i="0" dirty="0">
                <a:effectLst/>
                <a:latin typeface="__Roboto_ba6641"/>
              </a:rPr>
              <a:t>Limits sodium</a:t>
            </a:r>
            <a:r>
              <a:rPr lang="en-US" b="0" i="0" dirty="0">
                <a:effectLst/>
                <a:latin typeface="__Roboto_ba6641"/>
              </a:rPr>
              <a:t>. </a:t>
            </a:r>
          </a:p>
          <a:p>
            <a:pPr lvl="1"/>
            <a:r>
              <a:rPr lang="en-US" dirty="0">
                <a:latin typeface="__Roboto_ba6641"/>
              </a:rPr>
              <a:t>Regulates blood pressure</a:t>
            </a:r>
            <a:endParaRPr lang="en-US" b="0" i="0" dirty="0">
              <a:effectLst/>
              <a:latin typeface="__Roboto_ba6641"/>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8386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__Roboto_ba6641"/>
              </a:rPr>
              <a:t>Refined carbs also give you excess calories without much nutritional benefit. For example, such foods often have little or no fiber.</a:t>
            </a:r>
          </a:p>
          <a:p>
            <a:pPr algn="l">
              <a:buFont typeface="Arial" panose="020B0604020202020204" pitchFamily="34" charset="0"/>
              <a:buChar char="•"/>
            </a:pPr>
            <a:r>
              <a:rPr lang="en-US" b="1" i="0" dirty="0">
                <a:effectLst/>
                <a:latin typeface="__Roboto_ba6641"/>
              </a:rPr>
              <a:t>Limits saturated fat and trans fat</a:t>
            </a:r>
            <a:r>
              <a:rPr lang="en-US" b="0" i="0" dirty="0">
                <a:effectLst/>
                <a:latin typeface="__Roboto_ba6641"/>
              </a:rPr>
              <a:t>.</a:t>
            </a:r>
          </a:p>
          <a:p>
            <a:pPr lvl="1"/>
            <a:r>
              <a:rPr lang="en-US" b="0" i="0" dirty="0">
                <a:effectLst/>
                <a:latin typeface="__Roboto_ba6641"/>
              </a:rPr>
              <a:t> Eating too much saturated fat can raise  </a:t>
            </a:r>
            <a:r>
              <a:rPr lang="en-US" b="0" i="0" dirty="0">
                <a:effectLst/>
                <a:latin typeface="__Roboto_ba6641"/>
                <a:hlinkClick r:id="rId3">
                  <a:extLst>
                    <a:ext uri="{A12FA001-AC4F-418D-AE19-62706E023703}">
                      <ahyp:hlinkClr xmlns:ahyp="http://schemas.microsoft.com/office/drawing/2018/hyperlinkcolor" val="tx"/>
                    </a:ext>
                  </a:extLst>
                </a:hlinkClick>
              </a:rPr>
              <a:t>LDL cholesterol</a:t>
            </a:r>
            <a:r>
              <a:rPr lang="en-US" b="0" i="0" dirty="0">
                <a:effectLst/>
                <a:latin typeface="__Roboto_ba6641"/>
              </a:rPr>
              <a:t>.</a:t>
            </a:r>
          </a:p>
          <a:p>
            <a:pPr lvl="1"/>
            <a:r>
              <a:rPr lang="en-US" b="0" i="0" dirty="0">
                <a:effectLst/>
                <a:latin typeface="__Roboto_ba6641"/>
              </a:rPr>
              <a:t> Trans fat has no health benefits. </a:t>
            </a:r>
          </a:p>
          <a:p>
            <a:pPr algn="l">
              <a:buFont typeface="Arial" panose="020B0604020202020204" pitchFamily="34" charset="0"/>
              <a:buChar char="•"/>
            </a:pPr>
            <a:r>
              <a:rPr lang="en-US" b="1" i="0" dirty="0">
                <a:effectLst/>
                <a:latin typeface="__Roboto_ba6641"/>
              </a:rPr>
              <a:t>Encourages healthy unsaturated fats, including omega-3 fatty acids</a:t>
            </a:r>
            <a:r>
              <a:rPr lang="en-US" b="0" i="0" dirty="0">
                <a:effectLst/>
                <a:latin typeface="__Roboto_ba6641"/>
              </a:rPr>
              <a:t>. </a:t>
            </a:r>
          </a:p>
          <a:p>
            <a:pPr lvl="1"/>
            <a:r>
              <a:rPr lang="en-US" b="0" i="0" dirty="0">
                <a:effectLst/>
                <a:latin typeface="__Roboto_ba6641"/>
              </a:rPr>
              <a:t>Promote healthy </a:t>
            </a:r>
            <a:r>
              <a:rPr lang="en-US" b="0" i="0" dirty="0">
                <a:effectLst/>
                <a:latin typeface="__Roboto_ba6641"/>
                <a:hlinkClick r:id="rId4">
                  <a:extLst>
                    <a:ext uri="{A12FA001-AC4F-418D-AE19-62706E023703}">
                      <ahyp:hlinkClr xmlns:ahyp="http://schemas.microsoft.com/office/drawing/2018/hyperlinkcolor" val="tx"/>
                    </a:ext>
                  </a:extLst>
                </a:hlinkClick>
              </a:rPr>
              <a:t>cholesterol levels</a:t>
            </a:r>
            <a:r>
              <a:rPr lang="en-US" b="0" i="0" dirty="0">
                <a:effectLst/>
                <a:latin typeface="__Roboto_ba6641"/>
              </a:rPr>
              <a:t>, </a:t>
            </a:r>
          </a:p>
          <a:p>
            <a:pPr lvl="1"/>
            <a:r>
              <a:rPr lang="en-US" b="0" i="0" dirty="0">
                <a:effectLst/>
                <a:latin typeface="__Roboto_ba6641"/>
              </a:rPr>
              <a:t>Support brain health and combat </a:t>
            </a:r>
            <a:r>
              <a:rPr lang="en-US" b="0" i="0" dirty="0">
                <a:effectLst/>
                <a:latin typeface="__Roboto_ba6641"/>
                <a:hlinkClick r:id="rId5">
                  <a:extLst>
                    <a:ext uri="{A12FA001-AC4F-418D-AE19-62706E023703}">
                      <ahyp:hlinkClr xmlns:ahyp="http://schemas.microsoft.com/office/drawing/2018/hyperlinkcolor" val="tx"/>
                    </a:ext>
                  </a:extLst>
                </a:hlinkClick>
              </a:rPr>
              <a:t>inflammation</a:t>
            </a:r>
            <a:r>
              <a:rPr lang="en-US" b="0" i="0" dirty="0">
                <a:effectLst/>
                <a:latin typeface="__Roboto_ba6641"/>
              </a:rPr>
              <a:t>. </a:t>
            </a:r>
          </a:p>
          <a:p>
            <a:pPr lvl="1"/>
            <a:r>
              <a:rPr lang="en-US" b="0" i="0" dirty="0">
                <a:effectLst/>
                <a:latin typeface="__Roboto_ba6641"/>
              </a:rPr>
              <a:t>Plus, a diet high in unsaturated fats and low in saturated fat promotes healthy blood sugar levels.</a:t>
            </a:r>
          </a:p>
          <a:p>
            <a:pPr algn="l">
              <a:buFont typeface="Arial" panose="020B0604020202020204" pitchFamily="34" charset="0"/>
              <a:buChar char="•"/>
            </a:pPr>
            <a:r>
              <a:rPr lang="en-US" b="1" i="0" dirty="0">
                <a:effectLst/>
                <a:latin typeface="__Roboto_ba6641"/>
              </a:rPr>
              <a:t>Limits sodium</a:t>
            </a:r>
            <a:r>
              <a:rPr lang="en-US" b="0" i="0" dirty="0">
                <a:effectLst/>
                <a:latin typeface="__Roboto_ba6641"/>
              </a:rPr>
              <a:t>. </a:t>
            </a:r>
          </a:p>
          <a:p>
            <a:pPr lvl="1"/>
            <a:r>
              <a:rPr lang="en-US" dirty="0">
                <a:latin typeface="__Roboto_ba6641"/>
              </a:rPr>
              <a:t>Regulates blood pressure</a:t>
            </a:r>
            <a:endParaRPr lang="en-US" b="0" i="0" dirty="0">
              <a:effectLst/>
              <a:latin typeface="__Roboto_ba6641"/>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562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13131"/>
                </a:solidFill>
                <a:effectLst/>
                <a:latin typeface="Lato" panose="020F0502020204030203" pitchFamily="34" charset="0"/>
              </a:rPr>
              <a:t>Use of the Nutrition Care Process does not mean that all patients get the same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131"/>
                </a:solidFill>
                <a:effectLst/>
                <a:latin typeface="Lato" panose="020F0502020204030203" pitchFamily="34" charset="0"/>
              </a:rPr>
              <a:t>Use of the Nutrition Care Process can lead to more efficient and effective care, nutrition research and greater recognition of the role of credentialed nutrition and dietetics practitioners.</a:t>
            </a:r>
            <a:endParaRPr lang="en-US" dirty="0"/>
          </a:p>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9</a:t>
            </a:fld>
            <a:endParaRPr lang="en-US"/>
          </a:p>
        </p:txBody>
      </p:sp>
    </p:spTree>
    <p:extLst>
      <p:ext uri="{BB962C8B-B14F-4D97-AF65-F5344CB8AC3E}">
        <p14:creationId xmlns:p14="http://schemas.microsoft.com/office/powerpoint/2010/main" val="260637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__Roboto_ba6641"/>
              </a:rPr>
              <a:t>Refined carbs also give you excess calories without much nutritional benefit. For example, such foods often have little or no fiber.</a:t>
            </a:r>
          </a:p>
          <a:p>
            <a:pPr algn="l">
              <a:buFont typeface="Arial" panose="020B0604020202020204" pitchFamily="34" charset="0"/>
              <a:buChar char="•"/>
            </a:pPr>
            <a:r>
              <a:rPr lang="en-US" b="1" i="0" dirty="0">
                <a:effectLst/>
                <a:latin typeface="__Roboto_ba6641"/>
              </a:rPr>
              <a:t>Limits saturated fat and trans fat</a:t>
            </a:r>
            <a:r>
              <a:rPr lang="en-US" b="0" i="0" dirty="0">
                <a:effectLst/>
                <a:latin typeface="__Roboto_ba6641"/>
              </a:rPr>
              <a:t>.</a:t>
            </a:r>
          </a:p>
          <a:p>
            <a:pPr lvl="1"/>
            <a:r>
              <a:rPr lang="en-US" b="0" i="0" dirty="0">
                <a:effectLst/>
                <a:latin typeface="__Roboto_ba6641"/>
              </a:rPr>
              <a:t> Eating too much saturated fat can raise  </a:t>
            </a:r>
            <a:r>
              <a:rPr lang="en-US" b="0" i="0" dirty="0">
                <a:effectLst/>
                <a:latin typeface="__Roboto_ba6641"/>
                <a:hlinkClick r:id="rId3">
                  <a:extLst>
                    <a:ext uri="{A12FA001-AC4F-418D-AE19-62706E023703}">
                      <ahyp:hlinkClr xmlns:ahyp="http://schemas.microsoft.com/office/drawing/2018/hyperlinkcolor" val="tx"/>
                    </a:ext>
                  </a:extLst>
                </a:hlinkClick>
              </a:rPr>
              <a:t>LDL cholesterol</a:t>
            </a:r>
            <a:r>
              <a:rPr lang="en-US" b="0" i="0" dirty="0">
                <a:effectLst/>
                <a:latin typeface="__Roboto_ba6641"/>
              </a:rPr>
              <a:t>.</a:t>
            </a:r>
          </a:p>
          <a:p>
            <a:pPr lvl="1"/>
            <a:r>
              <a:rPr lang="en-US" b="0" i="0" dirty="0">
                <a:effectLst/>
                <a:latin typeface="__Roboto_ba6641"/>
              </a:rPr>
              <a:t> Trans fat has no health benefits. </a:t>
            </a:r>
          </a:p>
          <a:p>
            <a:pPr algn="l">
              <a:buFont typeface="Arial" panose="020B0604020202020204" pitchFamily="34" charset="0"/>
              <a:buChar char="•"/>
            </a:pPr>
            <a:r>
              <a:rPr lang="en-US" b="1" i="0" dirty="0">
                <a:effectLst/>
                <a:latin typeface="__Roboto_ba6641"/>
              </a:rPr>
              <a:t>Encourages healthy unsaturated fats, including omega-3 fatty acids</a:t>
            </a:r>
            <a:r>
              <a:rPr lang="en-US" b="0" i="0" dirty="0">
                <a:effectLst/>
                <a:latin typeface="__Roboto_ba6641"/>
              </a:rPr>
              <a:t>. </a:t>
            </a:r>
          </a:p>
          <a:p>
            <a:pPr lvl="1"/>
            <a:r>
              <a:rPr lang="en-US" b="0" i="0" dirty="0">
                <a:effectLst/>
                <a:latin typeface="__Roboto_ba6641"/>
              </a:rPr>
              <a:t>Promote healthy </a:t>
            </a:r>
            <a:r>
              <a:rPr lang="en-US" b="0" i="0" dirty="0">
                <a:effectLst/>
                <a:latin typeface="__Roboto_ba6641"/>
                <a:hlinkClick r:id="rId4">
                  <a:extLst>
                    <a:ext uri="{A12FA001-AC4F-418D-AE19-62706E023703}">
                      <ahyp:hlinkClr xmlns:ahyp="http://schemas.microsoft.com/office/drawing/2018/hyperlinkcolor" val="tx"/>
                    </a:ext>
                  </a:extLst>
                </a:hlinkClick>
              </a:rPr>
              <a:t>cholesterol levels</a:t>
            </a:r>
            <a:r>
              <a:rPr lang="en-US" b="0" i="0" dirty="0">
                <a:effectLst/>
                <a:latin typeface="__Roboto_ba6641"/>
              </a:rPr>
              <a:t>, </a:t>
            </a:r>
          </a:p>
          <a:p>
            <a:pPr lvl="1"/>
            <a:r>
              <a:rPr lang="en-US" b="0" i="0" dirty="0">
                <a:effectLst/>
                <a:latin typeface="__Roboto_ba6641"/>
              </a:rPr>
              <a:t>Support brain health and combat </a:t>
            </a:r>
            <a:r>
              <a:rPr lang="en-US" b="0" i="0" dirty="0">
                <a:effectLst/>
                <a:latin typeface="__Roboto_ba6641"/>
                <a:hlinkClick r:id="rId5">
                  <a:extLst>
                    <a:ext uri="{A12FA001-AC4F-418D-AE19-62706E023703}">
                      <ahyp:hlinkClr xmlns:ahyp="http://schemas.microsoft.com/office/drawing/2018/hyperlinkcolor" val="tx"/>
                    </a:ext>
                  </a:extLst>
                </a:hlinkClick>
              </a:rPr>
              <a:t>inflammation</a:t>
            </a:r>
            <a:r>
              <a:rPr lang="en-US" b="0" i="0" dirty="0">
                <a:effectLst/>
                <a:latin typeface="__Roboto_ba6641"/>
              </a:rPr>
              <a:t>. </a:t>
            </a:r>
          </a:p>
          <a:p>
            <a:pPr lvl="1"/>
            <a:r>
              <a:rPr lang="en-US" b="0" i="0" dirty="0">
                <a:effectLst/>
                <a:latin typeface="__Roboto_ba6641"/>
              </a:rPr>
              <a:t>Plus, a diet high in unsaturated fats and low in saturated fat promotes healthy blood sugar levels.</a:t>
            </a:r>
          </a:p>
          <a:p>
            <a:pPr algn="l">
              <a:buFont typeface="Arial" panose="020B0604020202020204" pitchFamily="34" charset="0"/>
              <a:buChar char="•"/>
            </a:pPr>
            <a:r>
              <a:rPr lang="en-US" b="1" i="0" dirty="0">
                <a:effectLst/>
                <a:latin typeface="__Roboto_ba6641"/>
              </a:rPr>
              <a:t>Limits sodium</a:t>
            </a:r>
            <a:r>
              <a:rPr lang="en-US" b="0" i="0" dirty="0">
                <a:effectLst/>
                <a:latin typeface="__Roboto_ba6641"/>
              </a:rPr>
              <a:t>. </a:t>
            </a:r>
          </a:p>
          <a:p>
            <a:pPr lvl="1"/>
            <a:r>
              <a:rPr lang="en-US" dirty="0">
                <a:latin typeface="__Roboto_ba6641"/>
              </a:rPr>
              <a:t>Regulates blood pressure</a:t>
            </a:r>
            <a:endParaRPr lang="en-US" b="0" i="0" dirty="0">
              <a:effectLst/>
              <a:latin typeface="__Roboto_ba6641"/>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6873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diets are assessed based on the vegetable content of the diet, but do not necessarily account for the sugar, fat, and sodium content, which can decrease the cardioprotective nature of a plant-based diet.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064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__Roboto_ba6641"/>
              </a:rPr>
              <a:t>Refined carbs also give you excess calories without much nutritional benefit. For example, such foods often have little or no fiber.</a:t>
            </a:r>
          </a:p>
          <a:p>
            <a:pPr algn="l">
              <a:buFont typeface="Arial" panose="020B0604020202020204" pitchFamily="34" charset="0"/>
              <a:buChar char="•"/>
            </a:pPr>
            <a:r>
              <a:rPr lang="en-US" b="1" i="0" dirty="0">
                <a:effectLst/>
                <a:latin typeface="__Roboto_ba6641"/>
              </a:rPr>
              <a:t>Limits saturated fat and trans fat</a:t>
            </a:r>
            <a:r>
              <a:rPr lang="en-US" b="0" i="0" dirty="0">
                <a:effectLst/>
                <a:latin typeface="__Roboto_ba6641"/>
              </a:rPr>
              <a:t>.</a:t>
            </a:r>
          </a:p>
          <a:p>
            <a:pPr lvl="1"/>
            <a:r>
              <a:rPr lang="en-US" b="0" i="0" dirty="0">
                <a:effectLst/>
                <a:latin typeface="__Roboto_ba6641"/>
              </a:rPr>
              <a:t> Eating too much saturated fat can raise  </a:t>
            </a:r>
            <a:r>
              <a:rPr lang="en-US" b="0" i="0" dirty="0">
                <a:effectLst/>
                <a:latin typeface="__Roboto_ba6641"/>
                <a:hlinkClick r:id="rId3">
                  <a:extLst>
                    <a:ext uri="{A12FA001-AC4F-418D-AE19-62706E023703}">
                      <ahyp:hlinkClr xmlns:ahyp="http://schemas.microsoft.com/office/drawing/2018/hyperlinkcolor" val="tx"/>
                    </a:ext>
                  </a:extLst>
                </a:hlinkClick>
              </a:rPr>
              <a:t>LDL cholesterol</a:t>
            </a:r>
            <a:r>
              <a:rPr lang="en-US" b="0" i="0" dirty="0">
                <a:effectLst/>
                <a:latin typeface="__Roboto_ba6641"/>
              </a:rPr>
              <a:t>.</a:t>
            </a:r>
          </a:p>
          <a:p>
            <a:pPr lvl="1"/>
            <a:r>
              <a:rPr lang="en-US" b="0" i="0" dirty="0">
                <a:effectLst/>
                <a:latin typeface="__Roboto_ba6641"/>
              </a:rPr>
              <a:t> Trans fat has no health benefits. </a:t>
            </a:r>
          </a:p>
          <a:p>
            <a:pPr algn="l">
              <a:buFont typeface="Arial" panose="020B0604020202020204" pitchFamily="34" charset="0"/>
              <a:buChar char="•"/>
            </a:pPr>
            <a:r>
              <a:rPr lang="en-US" b="1" i="0" dirty="0">
                <a:effectLst/>
                <a:latin typeface="__Roboto_ba6641"/>
              </a:rPr>
              <a:t>Encourages healthy unsaturated fats, including omega-3 fatty acids</a:t>
            </a:r>
            <a:r>
              <a:rPr lang="en-US" b="0" i="0" dirty="0">
                <a:effectLst/>
                <a:latin typeface="__Roboto_ba6641"/>
              </a:rPr>
              <a:t>. </a:t>
            </a:r>
          </a:p>
          <a:p>
            <a:pPr lvl="1"/>
            <a:r>
              <a:rPr lang="en-US" b="0" i="0" dirty="0">
                <a:effectLst/>
                <a:latin typeface="__Roboto_ba6641"/>
              </a:rPr>
              <a:t>Promote healthy </a:t>
            </a:r>
            <a:r>
              <a:rPr lang="en-US" b="0" i="0" dirty="0">
                <a:effectLst/>
                <a:latin typeface="__Roboto_ba6641"/>
                <a:hlinkClick r:id="rId4">
                  <a:extLst>
                    <a:ext uri="{A12FA001-AC4F-418D-AE19-62706E023703}">
                      <ahyp:hlinkClr xmlns:ahyp="http://schemas.microsoft.com/office/drawing/2018/hyperlinkcolor" val="tx"/>
                    </a:ext>
                  </a:extLst>
                </a:hlinkClick>
              </a:rPr>
              <a:t>cholesterol levels</a:t>
            </a:r>
            <a:r>
              <a:rPr lang="en-US" b="0" i="0" dirty="0">
                <a:effectLst/>
                <a:latin typeface="__Roboto_ba6641"/>
              </a:rPr>
              <a:t>, </a:t>
            </a:r>
          </a:p>
          <a:p>
            <a:pPr lvl="1"/>
            <a:r>
              <a:rPr lang="en-US" b="0" i="0" dirty="0">
                <a:effectLst/>
                <a:latin typeface="__Roboto_ba6641"/>
              </a:rPr>
              <a:t>Support brain health and combat </a:t>
            </a:r>
            <a:r>
              <a:rPr lang="en-US" b="0" i="0" dirty="0">
                <a:effectLst/>
                <a:latin typeface="__Roboto_ba6641"/>
                <a:hlinkClick r:id="rId5">
                  <a:extLst>
                    <a:ext uri="{A12FA001-AC4F-418D-AE19-62706E023703}">
                      <ahyp:hlinkClr xmlns:ahyp="http://schemas.microsoft.com/office/drawing/2018/hyperlinkcolor" val="tx"/>
                    </a:ext>
                  </a:extLst>
                </a:hlinkClick>
              </a:rPr>
              <a:t>inflammation</a:t>
            </a:r>
            <a:r>
              <a:rPr lang="en-US" b="0" i="0" dirty="0">
                <a:effectLst/>
                <a:latin typeface="__Roboto_ba6641"/>
              </a:rPr>
              <a:t>. </a:t>
            </a:r>
          </a:p>
          <a:p>
            <a:pPr lvl="1"/>
            <a:r>
              <a:rPr lang="en-US" b="0" i="0" dirty="0">
                <a:effectLst/>
                <a:latin typeface="__Roboto_ba6641"/>
              </a:rPr>
              <a:t>Plus, a diet high in unsaturated fats and low in saturated fat promotes healthy blood sugar levels.</a:t>
            </a:r>
          </a:p>
          <a:p>
            <a:pPr algn="l">
              <a:buFont typeface="Arial" panose="020B0604020202020204" pitchFamily="34" charset="0"/>
              <a:buChar char="•"/>
            </a:pPr>
            <a:r>
              <a:rPr lang="en-US" b="1" i="0" dirty="0">
                <a:effectLst/>
                <a:latin typeface="__Roboto_ba6641"/>
              </a:rPr>
              <a:t>Limits sodium</a:t>
            </a:r>
            <a:r>
              <a:rPr lang="en-US" b="0" i="0" dirty="0">
                <a:effectLst/>
                <a:latin typeface="__Roboto_ba6641"/>
              </a:rPr>
              <a:t>. </a:t>
            </a:r>
          </a:p>
          <a:p>
            <a:pPr lvl="1"/>
            <a:r>
              <a:rPr lang="en-US" dirty="0">
                <a:latin typeface="__Roboto_ba6641"/>
              </a:rPr>
              <a:t>Regulates blood pressure</a:t>
            </a:r>
            <a:endParaRPr lang="en-US" b="0" i="0" dirty="0">
              <a:effectLst/>
              <a:latin typeface="__Roboto_ba6641"/>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404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__Roboto_ba6641"/>
              </a:rPr>
              <a:t>Refined carbs also give you excess calories without much nutritional benefit. For example, such foods often have little or no fiber.</a:t>
            </a:r>
          </a:p>
          <a:p>
            <a:pPr algn="l">
              <a:buFont typeface="Arial" panose="020B0604020202020204" pitchFamily="34" charset="0"/>
              <a:buChar char="•"/>
            </a:pPr>
            <a:r>
              <a:rPr lang="en-US" b="1" i="0" dirty="0">
                <a:effectLst/>
                <a:latin typeface="__Roboto_ba6641"/>
              </a:rPr>
              <a:t>Limits saturated fat and trans fat</a:t>
            </a:r>
            <a:r>
              <a:rPr lang="en-US" b="0" i="0" dirty="0">
                <a:effectLst/>
                <a:latin typeface="__Roboto_ba6641"/>
              </a:rPr>
              <a:t>.</a:t>
            </a:r>
          </a:p>
          <a:p>
            <a:pPr lvl="1"/>
            <a:r>
              <a:rPr lang="en-US" b="0" i="0" dirty="0">
                <a:effectLst/>
                <a:latin typeface="__Roboto_ba6641"/>
              </a:rPr>
              <a:t> Eating too much saturated fat can raise  </a:t>
            </a:r>
            <a:r>
              <a:rPr lang="en-US" b="0" i="0" dirty="0">
                <a:effectLst/>
                <a:latin typeface="__Roboto_ba6641"/>
                <a:hlinkClick r:id="rId3">
                  <a:extLst>
                    <a:ext uri="{A12FA001-AC4F-418D-AE19-62706E023703}">
                      <ahyp:hlinkClr xmlns:ahyp="http://schemas.microsoft.com/office/drawing/2018/hyperlinkcolor" val="tx"/>
                    </a:ext>
                  </a:extLst>
                </a:hlinkClick>
              </a:rPr>
              <a:t>LDL cholesterol</a:t>
            </a:r>
            <a:r>
              <a:rPr lang="en-US" b="0" i="0" dirty="0">
                <a:effectLst/>
                <a:latin typeface="__Roboto_ba6641"/>
              </a:rPr>
              <a:t>.</a:t>
            </a:r>
          </a:p>
          <a:p>
            <a:pPr lvl="1"/>
            <a:r>
              <a:rPr lang="en-US" b="0" i="0" dirty="0">
                <a:effectLst/>
                <a:latin typeface="__Roboto_ba6641"/>
              </a:rPr>
              <a:t> Trans fat has no health benefits. </a:t>
            </a:r>
          </a:p>
          <a:p>
            <a:pPr algn="l">
              <a:buFont typeface="Arial" panose="020B0604020202020204" pitchFamily="34" charset="0"/>
              <a:buChar char="•"/>
            </a:pPr>
            <a:r>
              <a:rPr lang="en-US" b="1" i="0" dirty="0">
                <a:effectLst/>
                <a:latin typeface="__Roboto_ba6641"/>
              </a:rPr>
              <a:t>Encourages healthy unsaturated fats, including omega-3 fatty acids</a:t>
            </a:r>
            <a:r>
              <a:rPr lang="en-US" b="0" i="0" dirty="0">
                <a:effectLst/>
                <a:latin typeface="__Roboto_ba6641"/>
              </a:rPr>
              <a:t>. </a:t>
            </a:r>
          </a:p>
          <a:p>
            <a:pPr lvl="1"/>
            <a:r>
              <a:rPr lang="en-US" b="0" i="0" dirty="0">
                <a:effectLst/>
                <a:latin typeface="__Roboto_ba6641"/>
              </a:rPr>
              <a:t>Promote healthy </a:t>
            </a:r>
            <a:r>
              <a:rPr lang="en-US" b="0" i="0" dirty="0">
                <a:effectLst/>
                <a:latin typeface="__Roboto_ba6641"/>
                <a:hlinkClick r:id="rId4">
                  <a:extLst>
                    <a:ext uri="{A12FA001-AC4F-418D-AE19-62706E023703}">
                      <ahyp:hlinkClr xmlns:ahyp="http://schemas.microsoft.com/office/drawing/2018/hyperlinkcolor" val="tx"/>
                    </a:ext>
                  </a:extLst>
                </a:hlinkClick>
              </a:rPr>
              <a:t>cholesterol levels</a:t>
            </a:r>
            <a:r>
              <a:rPr lang="en-US" b="0" i="0" dirty="0">
                <a:effectLst/>
                <a:latin typeface="__Roboto_ba6641"/>
              </a:rPr>
              <a:t>, </a:t>
            </a:r>
          </a:p>
          <a:p>
            <a:pPr lvl="1"/>
            <a:r>
              <a:rPr lang="en-US" b="0" i="0" dirty="0">
                <a:effectLst/>
                <a:latin typeface="__Roboto_ba6641"/>
              </a:rPr>
              <a:t>Support brain health and combat </a:t>
            </a:r>
            <a:r>
              <a:rPr lang="en-US" b="0" i="0" dirty="0">
                <a:effectLst/>
                <a:latin typeface="__Roboto_ba6641"/>
                <a:hlinkClick r:id="rId5">
                  <a:extLst>
                    <a:ext uri="{A12FA001-AC4F-418D-AE19-62706E023703}">
                      <ahyp:hlinkClr xmlns:ahyp="http://schemas.microsoft.com/office/drawing/2018/hyperlinkcolor" val="tx"/>
                    </a:ext>
                  </a:extLst>
                </a:hlinkClick>
              </a:rPr>
              <a:t>inflammation</a:t>
            </a:r>
            <a:r>
              <a:rPr lang="en-US" b="0" i="0" dirty="0">
                <a:effectLst/>
                <a:latin typeface="__Roboto_ba6641"/>
              </a:rPr>
              <a:t>. </a:t>
            </a:r>
          </a:p>
          <a:p>
            <a:pPr lvl="1"/>
            <a:r>
              <a:rPr lang="en-US" b="0" i="0" dirty="0">
                <a:effectLst/>
                <a:latin typeface="__Roboto_ba6641"/>
              </a:rPr>
              <a:t>Plus, a diet high in unsaturated fats and low in saturated fat promotes healthy blood sugar levels.</a:t>
            </a:r>
          </a:p>
          <a:p>
            <a:pPr algn="l">
              <a:buFont typeface="Arial" panose="020B0604020202020204" pitchFamily="34" charset="0"/>
              <a:buChar char="•"/>
            </a:pPr>
            <a:r>
              <a:rPr lang="en-US" b="1" i="0" dirty="0">
                <a:effectLst/>
                <a:latin typeface="__Roboto_ba6641"/>
              </a:rPr>
              <a:t>Limits sodium</a:t>
            </a:r>
            <a:r>
              <a:rPr lang="en-US" b="0" i="0" dirty="0">
                <a:effectLst/>
                <a:latin typeface="__Roboto_ba6641"/>
              </a:rPr>
              <a:t>. </a:t>
            </a:r>
          </a:p>
          <a:p>
            <a:pPr lvl="1"/>
            <a:r>
              <a:rPr lang="en-US" dirty="0">
                <a:latin typeface="__Roboto_ba6641"/>
              </a:rPr>
              <a:t>Regulates blood pressure</a:t>
            </a:r>
            <a:endParaRPr lang="en-US" b="0" i="0" dirty="0">
              <a:effectLst/>
              <a:latin typeface="__Roboto_ba6641"/>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745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virgin olive oil (EVOO)</a:t>
            </a:r>
          </a:p>
          <a:p>
            <a:r>
              <a:rPr lang="en-US" dirty="0"/>
              <a:t>The Mediterranean, DASH, and healthy plant-based diets have more similarities than differences. Each of these diets emphasize fruits, vegetables, legumes, nuts, and whole grains. Diets rich in fruits and vegetables have been shown to be associated with lower risk of CVD and mortality.6,65 Increased whole grain consumption is also associated with lower risk of CVD and mortality.66 Higher consumption of nuts has also been shown to be associated with lower CVD risk.67 Eating minimally processed whole foods is an important component to all healthy diets, as consuming poor diet quality is one of the leading contributors to cardiometabolic disease globally.68,69 Ultra-processed foods are high in refined carbohydrates, added sugars, saturated and trans fats, sodium, and possibly artificial colors, flavors, and preservatives, and have high energy density and glycemic load, which all contribute to increased cardiometabolic risk factors. They also tend to be highly palatable so that individuals eat more calories in total.70 Furthermore, eating more ultra-processed foods can result in displacement of cardioprotective foods such as fruits and vegetables. In the Framingham Offspring Study, each additional serving a day of ultra-processed foods was associated with a 7% increased risk of incident CVD (HR=1.07; 95% CI=1.03–1.12).70 Similarly, in another cohort from Spain, each additional serving/ day of ultra-processed food was associated with 18% higher mortality (HR=1.18; 95% CI=1.05–1.33).71 In controlled feeding trials comparing diets that were matched for total calories, sugar, fat, fiber, and macronutrients, participants allowed ad libitum food intake ate ~500 kcal/day on the ultra-processed diet vs an unprocessed diet, and body weight changes were correlated with dietary differences in energy intake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851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Mediterranean diet remains one of the most effective and recommended balanced diets for cardiovascular health promotion, followed by the DASH diet for hypertension prevention and management, and healthy plant-based diet with careful consideration to its sugar and salt content as well as nutrient deficiencies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8194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relationship between cardiometabolic risk factors and the gut microbiome (the heart–gut axis) (Figure 2) is an emerging area of study.39,105 The gut microbiome is affected by dietary intake, antimicrobials, pre-and pro-biotics, and fecal microbial transplant, with potential impact on cardiovascular risk factors. For example, probiotics use has shown benefits in mild reduction in blood pressure, blood glucose, and TMAO levels.106 Higher fiber intake is associated with increased diversity of the gut microbiota,38 and a higher fiber diet is associated with lower risk of hypertension and CVD.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351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relationship between cardiometabolic risk factors and the gut microbiome (the heart–gut axis) (Figure 2) is an emerging area of study.39,105 The gut microbiome is affected by dietary intake, antimicrobials, pre-and pro-biotics, and fecal microbial transplant, with potential impact on cardiovascular risk factors. For example, probiotics use has shown benefits in mild reduction in blood pressure, blood glucose, and TMAO levels.106 Higher fiber intake is associated with increased diversity of the gut microbiota,38 and a higher fiber diet is associated with lower risk of hypertension and CVD.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7BA36-6988-4D14-A234-01B1704525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6134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Trimethylamine N-oxide (TMAO) is a metabolite that your body produces if you eat certain foods.</a:t>
            </a:r>
            <a:r>
              <a:rPr lang="en-US" dirty="0"/>
              <a:t> Here’s how it works: when you consume foods rich in TMAO precursor compounds, the </a:t>
            </a:r>
            <a:r>
              <a:rPr lang="en-US" dirty="0">
                <a:hlinkClick r:id="rId3"/>
              </a:rPr>
              <a:t>bacteria in your gut</a:t>
            </a:r>
            <a:r>
              <a:rPr lang="en-US" dirty="0"/>
              <a:t> convert them into a molecule called trimethylamine (TMA). Your liver then grabs that TMA, does some fancy chemical stuff to it (apologies for that technical sidebar), and generates TMAO.</a:t>
            </a:r>
          </a:p>
          <a:p>
            <a:r>
              <a:rPr lang="en-US" dirty="0"/>
              <a:t>Gram-negative bacteria</a:t>
            </a:r>
          </a:p>
        </p:txBody>
      </p:sp>
      <p:sp>
        <p:nvSpPr>
          <p:cNvPr id="4" name="Slide Number Placeholder 3"/>
          <p:cNvSpPr>
            <a:spLocks noGrp="1"/>
          </p:cNvSpPr>
          <p:nvPr>
            <p:ph type="sldNum" sz="quarter" idx="5"/>
          </p:nvPr>
        </p:nvSpPr>
        <p:spPr/>
        <p:txBody>
          <a:bodyPr/>
          <a:lstStyle/>
          <a:p>
            <a:fld id="{8F67BA36-6988-4D14-A234-01B1704525DB}" type="slidenum">
              <a:rPr lang="en-US" smtClean="0"/>
              <a:t>62</a:t>
            </a:fld>
            <a:endParaRPr lang="en-US"/>
          </a:p>
        </p:txBody>
      </p:sp>
    </p:spTree>
    <p:extLst>
      <p:ext uri="{BB962C8B-B14F-4D97-AF65-F5344CB8AC3E}">
        <p14:creationId xmlns:p14="http://schemas.microsoft.com/office/powerpoint/2010/main" val="3105340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describes sensitive periods and transitions for cardiovascular health (CVH) across the life span, along with example opportunities for intervention to preserve or promote CVH at each age or stage. Opportunities to improve CVH occur across public health and policy, institutional, neighborhood- and community-level, and clinical contexts. Red arrow indicates the feedback loop of primordial prevention strategies that can maintain CVH through early life, leading to healthier parents before conception and a subsequent generation of healthier children.</a:t>
            </a:r>
          </a:p>
        </p:txBody>
      </p:sp>
      <p:sp>
        <p:nvSpPr>
          <p:cNvPr id="4" name="Slide Number Placeholder 3"/>
          <p:cNvSpPr>
            <a:spLocks noGrp="1"/>
          </p:cNvSpPr>
          <p:nvPr>
            <p:ph type="sldNum" sz="quarter" idx="5"/>
          </p:nvPr>
        </p:nvSpPr>
        <p:spPr/>
        <p:txBody>
          <a:bodyPr/>
          <a:lstStyle/>
          <a:p>
            <a:fld id="{8F67BA36-6988-4D14-A234-01B1704525DB}" type="slidenum">
              <a:rPr lang="en-US" smtClean="0"/>
              <a:t>67</a:t>
            </a:fld>
            <a:endParaRPr lang="en-US"/>
          </a:p>
        </p:txBody>
      </p:sp>
    </p:spTree>
    <p:extLst>
      <p:ext uri="{BB962C8B-B14F-4D97-AF65-F5344CB8AC3E}">
        <p14:creationId xmlns:p14="http://schemas.microsoft.com/office/powerpoint/2010/main" val="56627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Based on assessment findings, establish nutrition-related diagnoses related to cardiovascular disease risk factors. Examples </a:t>
            </a:r>
            <a:r>
              <a:rPr lang="en-US" dirty="0" err="1"/>
              <a:t>include:Excessive</a:t>
            </a:r>
            <a:r>
              <a:rPr lang="en-US" dirty="0"/>
              <a:t> intake of saturated fats contributing to elevated LDL cholesterol levels.</a:t>
            </a:r>
          </a:p>
          <a:p>
            <a:pPr>
              <a:buFont typeface="Arial" panose="020B0604020202020204" pitchFamily="34" charset="0"/>
              <a:buChar char="•"/>
            </a:pPr>
            <a:r>
              <a:rPr lang="en-US" dirty="0"/>
              <a:t>Inadequate intake of fruits and vegetables impacting blood pressure control.</a:t>
            </a:r>
          </a:p>
          <a:p>
            <a:pPr>
              <a:buFont typeface="Arial" panose="020B0604020202020204" pitchFamily="34" charset="0"/>
              <a:buChar char="•"/>
            </a:pPr>
            <a:r>
              <a:rPr lang="en-US" dirty="0"/>
              <a:t>Overweight status exacerbating cardiovascular risk.</a:t>
            </a:r>
          </a:p>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12</a:t>
            </a:fld>
            <a:endParaRPr lang="en-US"/>
          </a:p>
        </p:txBody>
      </p:sp>
    </p:spTree>
    <p:extLst>
      <p:ext uri="{BB962C8B-B14F-4D97-AF65-F5344CB8AC3E}">
        <p14:creationId xmlns:p14="http://schemas.microsoft.com/office/powerpoint/2010/main" val="287896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Setting Goals:</a:t>
            </a:r>
            <a:r>
              <a:rPr lang="en-US" dirty="0"/>
              <a:t> Collaborate with the patient to set realistic and specific nutrition goals based on identified diagnoses.</a:t>
            </a:r>
          </a:p>
          <a:p>
            <a:pPr>
              <a:buFont typeface="Arial" panose="020B0604020202020204" pitchFamily="34" charset="0"/>
              <a:buChar char="•"/>
            </a:pPr>
            <a:r>
              <a:rPr lang="en-US" b="1" dirty="0"/>
              <a:t>Dietary Recommendations:</a:t>
            </a:r>
            <a:r>
              <a:rPr lang="en-US" dirty="0"/>
              <a:t> Recommend a heart-healthy diet, such as the Mediterranean or DASH diet, tailored to the patient's preferences and cultural considerations.</a:t>
            </a:r>
          </a:p>
          <a:p>
            <a:pPr marL="742950" lvl="1" indent="-285750">
              <a:buFont typeface="Arial" panose="020B0604020202020204" pitchFamily="34" charset="0"/>
              <a:buChar char="•"/>
            </a:pPr>
            <a:r>
              <a:rPr lang="en-US" dirty="0"/>
              <a:t>Emphasize increased intake of fruits, vegetables, whole grains, and lean proteins.</a:t>
            </a:r>
          </a:p>
          <a:p>
            <a:pPr marL="742950" lvl="1" indent="-285750">
              <a:buFont typeface="Arial" panose="020B0604020202020204" pitchFamily="34" charset="0"/>
              <a:buChar char="•"/>
            </a:pPr>
            <a:r>
              <a:rPr lang="en-US" dirty="0"/>
              <a:t>Advise on reducing saturated fats, trans fats, and sodium intake.</a:t>
            </a:r>
          </a:p>
          <a:p>
            <a:pPr marL="742950" lvl="1" indent="-285750">
              <a:buFont typeface="Arial" panose="020B0604020202020204" pitchFamily="34" charset="0"/>
              <a:buChar char="•"/>
            </a:pPr>
            <a:r>
              <a:rPr lang="en-US" dirty="0"/>
              <a:t>Provide guidance on portion control and meal planning to achieve calorie balance and weight management.</a:t>
            </a:r>
          </a:p>
          <a:p>
            <a:pPr>
              <a:buFont typeface="Arial" panose="020B0604020202020204" pitchFamily="34" charset="0"/>
              <a:buChar char="•"/>
            </a:pPr>
            <a:r>
              <a:rPr lang="en-US" b="1" dirty="0"/>
              <a:t>Nutrition Education:</a:t>
            </a:r>
            <a:r>
              <a:rPr lang="en-US" dirty="0"/>
              <a:t> Provide patient-centered education on the relationship between diet and cardiovascular health, including label reading, meal preparation techniques, and dining out strategies.</a:t>
            </a:r>
          </a:p>
          <a:p>
            <a:r>
              <a:rPr lang="en-US" b="1" dirty="0"/>
              <a:t>2.2 Counseling and Behavioral Therapy:</a:t>
            </a:r>
            <a:endParaRPr lang="en-US" dirty="0"/>
          </a:p>
          <a:p>
            <a:pPr>
              <a:buFont typeface="Arial" panose="020B0604020202020204" pitchFamily="34" charset="0"/>
              <a:buChar char="•"/>
            </a:pPr>
            <a:r>
              <a:rPr lang="en-US" dirty="0"/>
              <a:t>Utilize motivational interviewing techniques to facilitate behavior change and improve adherence to dietary recommendations.</a:t>
            </a:r>
          </a:p>
          <a:p>
            <a:pPr>
              <a:buFont typeface="Arial" panose="020B0604020202020204" pitchFamily="34" charset="0"/>
              <a:buChar char="•"/>
            </a:pPr>
            <a:r>
              <a:rPr lang="en-US" dirty="0"/>
              <a:t>Address barriers to dietary adherence, such as cultural preferences, budget constraints, and lifestyle factors.</a:t>
            </a:r>
          </a:p>
          <a:p>
            <a:pPr>
              <a:buFont typeface="Arial" panose="020B0604020202020204" pitchFamily="34" charset="0"/>
              <a:buChar char="•"/>
            </a:pPr>
            <a:r>
              <a:rPr lang="en-US" dirty="0"/>
              <a:t>Support the patient in making sustainable lifestyle modifications, including physical activity recommendations and smoking cessation strategies if applicable.</a:t>
            </a:r>
          </a:p>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14</a:t>
            </a:fld>
            <a:endParaRPr lang="en-US"/>
          </a:p>
        </p:txBody>
      </p:sp>
    </p:spTree>
    <p:extLst>
      <p:ext uri="{BB962C8B-B14F-4D97-AF65-F5344CB8AC3E}">
        <p14:creationId xmlns:p14="http://schemas.microsoft.com/office/powerpoint/2010/main" val="87867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3.1 Monitoring:</a:t>
            </a:r>
            <a:endParaRPr lang="en-US" dirty="0"/>
          </a:p>
          <a:p>
            <a:pPr>
              <a:buFont typeface="Arial" panose="020B0604020202020204" pitchFamily="34" charset="0"/>
              <a:buChar char="•"/>
            </a:pPr>
            <a:r>
              <a:rPr lang="en-US" dirty="0"/>
              <a:t>Establish a schedule for follow-up visits to monitor the patient's progress towards nutrition goals.</a:t>
            </a:r>
          </a:p>
          <a:p>
            <a:pPr>
              <a:buFont typeface="Arial" panose="020B0604020202020204" pitchFamily="34" charset="0"/>
              <a:buChar char="•"/>
            </a:pPr>
            <a:r>
              <a:rPr lang="en-US" dirty="0"/>
              <a:t>Monitor changes in anthropometric measurements (e.g., weight, BMI), lipid profiles, blood pressure, and other relevant biomarkers.</a:t>
            </a:r>
          </a:p>
          <a:p>
            <a:pPr>
              <a:buFont typeface="Arial" panose="020B0604020202020204" pitchFamily="34" charset="0"/>
              <a:buChar char="•"/>
            </a:pPr>
            <a:r>
              <a:rPr lang="en-US" dirty="0"/>
              <a:t>Assess dietary adherence and adjustments needed to optimize nutrition therapy.</a:t>
            </a:r>
          </a:p>
          <a:p>
            <a:r>
              <a:rPr lang="en-US" b="1" dirty="0"/>
              <a:t>3.2 Evaluation:</a:t>
            </a:r>
            <a:endParaRPr lang="en-US" dirty="0"/>
          </a:p>
          <a:p>
            <a:pPr>
              <a:buFont typeface="Arial" panose="020B0604020202020204" pitchFamily="34" charset="0"/>
              <a:buChar char="•"/>
            </a:pPr>
            <a:r>
              <a:rPr lang="en-US" dirty="0"/>
              <a:t>Evaluate the effectiveness of nutrition interventions based on improvements in cardiovascular risk factors and patient outcomes.</a:t>
            </a:r>
          </a:p>
          <a:p>
            <a:pPr>
              <a:buFont typeface="Arial" panose="020B0604020202020204" pitchFamily="34" charset="0"/>
              <a:buChar char="•"/>
            </a:pPr>
            <a:r>
              <a:rPr lang="en-US" dirty="0"/>
              <a:t>Modify the nutrition care plan as necessary to address evolving patient needs and goals.</a:t>
            </a:r>
          </a:p>
          <a:p>
            <a:pPr>
              <a:buFont typeface="Arial" panose="020B0604020202020204" pitchFamily="34" charset="0"/>
              <a:buChar char="•"/>
            </a:pPr>
            <a:r>
              <a:rPr lang="en-US" dirty="0"/>
              <a:t>Document outcomes and communicate findings with other healthcare team members to ensure coordinated care.</a:t>
            </a:r>
          </a:p>
          <a:p>
            <a:r>
              <a:rPr lang="en-US" b="1" dirty="0"/>
              <a:t>4. Outcomes</a:t>
            </a:r>
          </a:p>
          <a:p>
            <a:r>
              <a:rPr lang="en-US" b="1" dirty="0"/>
              <a:t>4.1 Patient Outcomes:</a:t>
            </a:r>
            <a:endParaRPr lang="en-US" dirty="0"/>
          </a:p>
          <a:p>
            <a:pPr>
              <a:buFont typeface="Arial" panose="020B0604020202020204" pitchFamily="34" charset="0"/>
              <a:buChar char="•"/>
            </a:pPr>
            <a:r>
              <a:rPr lang="en-US" dirty="0"/>
              <a:t>Measure improvements in lipid profiles, blood pressure control, weight management, and overall cardiovascular health.</a:t>
            </a:r>
          </a:p>
          <a:p>
            <a:pPr>
              <a:buFont typeface="Arial" panose="020B0604020202020204" pitchFamily="34" charset="0"/>
              <a:buChar char="•"/>
            </a:pPr>
            <a:r>
              <a:rPr lang="en-US" dirty="0"/>
              <a:t>Evaluate patient satisfaction and quality of life related to dietary changes and lifestyle modifications.</a:t>
            </a:r>
          </a:p>
          <a:p>
            <a:pPr>
              <a:buFont typeface="Arial" panose="020B0604020202020204" pitchFamily="34" charset="0"/>
              <a:buChar char="•"/>
            </a:pPr>
            <a:r>
              <a:rPr lang="en-US" dirty="0"/>
              <a:t>Assess the impact of nutrition interventions on reducing cardiovascular disease risk and preventing complications.</a:t>
            </a:r>
          </a:p>
          <a:p>
            <a:r>
              <a:rPr lang="en-US" b="1" dirty="0"/>
              <a:t>4.2 Quality Improvement:</a:t>
            </a:r>
            <a:endParaRPr lang="en-US" dirty="0"/>
          </a:p>
          <a:p>
            <a:pPr>
              <a:buFont typeface="Arial" panose="020B0604020202020204" pitchFamily="34" charset="0"/>
              <a:buChar char="•"/>
            </a:pPr>
            <a:r>
              <a:rPr lang="en-US" dirty="0"/>
              <a:t>Use outcomes data to continuously improve nutrition care processes and protocols.</a:t>
            </a:r>
          </a:p>
          <a:p>
            <a:pPr>
              <a:buFont typeface="Arial" panose="020B0604020202020204" pitchFamily="34" charset="0"/>
              <a:buChar char="•"/>
            </a:pPr>
            <a:r>
              <a:rPr lang="en-US" dirty="0"/>
              <a:t>Implement evidence-based practices and guidelines to enhance patient outcomes and promote long-term health.</a:t>
            </a:r>
          </a:p>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16</a:t>
            </a:fld>
            <a:endParaRPr lang="en-US"/>
          </a:p>
        </p:txBody>
      </p:sp>
    </p:spTree>
    <p:extLst>
      <p:ext uri="{BB962C8B-B14F-4D97-AF65-F5344CB8AC3E}">
        <p14:creationId xmlns:p14="http://schemas.microsoft.com/office/powerpoint/2010/main" val="266411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18</a:t>
            </a:fld>
            <a:endParaRPr lang="en-US"/>
          </a:p>
        </p:txBody>
      </p:sp>
    </p:spTree>
    <p:extLst>
      <p:ext uri="{BB962C8B-B14F-4D97-AF65-F5344CB8AC3E}">
        <p14:creationId xmlns:p14="http://schemas.microsoft.com/office/powerpoint/2010/main" val="150365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7BA36-6988-4D14-A234-01B1704525DB}" type="slidenum">
              <a:rPr lang="en-US" smtClean="0"/>
              <a:t>19</a:t>
            </a:fld>
            <a:endParaRPr lang="en-US"/>
          </a:p>
        </p:txBody>
      </p:sp>
    </p:spTree>
    <p:extLst>
      <p:ext uri="{BB962C8B-B14F-4D97-AF65-F5344CB8AC3E}">
        <p14:creationId xmlns:p14="http://schemas.microsoft.com/office/powerpoint/2010/main" val="62618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6589BA7-3A23-D052-785F-D5872D06B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9EAC68A-AE00-60F4-EBF4-9C26651BD2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3045672B-9F44-64F2-D2FC-496621A7BF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11B24E-026A-44B8-B687-67892DF8B6FB}"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after decades of declines in cardiovascular disease (CVD) death rates, the American Heart Association (AHA) expanded its focus from addressing existing CVD and risk factors to adding strategies that would also directly promote the health of the population and individuals. Central to this new approach was the creation of a novel and operational definition for the construct of cardiovascular health (CVH)</a:t>
            </a:r>
          </a:p>
          <a:p>
            <a:r>
              <a:rPr lang="en-US" dirty="0"/>
              <a:t>In </a:t>
            </a:r>
            <a:r>
              <a:rPr lang="en-US" dirty="0" err="1"/>
              <a:t>defininig</a:t>
            </a:r>
            <a:r>
              <a:rPr lang="en-US" dirty="0"/>
              <a:t> CVH, the AHA’s 2010 writing group acknowledged that health is a broader, more positive construct than merely the absence of disease. It leveraged relevant existing data and emerging prevention concepts to formulate a definition that was intended to be accessible for all, with ac</a:t>
            </a:r>
          </a:p>
          <a:p>
            <a:endParaRPr lang="en-US" dirty="0"/>
          </a:p>
          <a:p>
            <a:r>
              <a:rPr lang="en-US" dirty="0"/>
              <a:t>Life’s Essential 8 includes the 8 components of cardiovascular health: healthy diet, participation in physical activity, avoidance of nicotine, healthy sleep, healthy weight, and healthy levels of blood lipids, blood glucose, and blood pressure</a:t>
            </a:r>
          </a:p>
        </p:txBody>
      </p:sp>
      <p:sp>
        <p:nvSpPr>
          <p:cNvPr id="4" name="Slide Number Placeholder 3"/>
          <p:cNvSpPr>
            <a:spLocks noGrp="1"/>
          </p:cNvSpPr>
          <p:nvPr>
            <p:ph type="sldNum" sz="quarter" idx="5"/>
          </p:nvPr>
        </p:nvSpPr>
        <p:spPr/>
        <p:txBody>
          <a:bodyPr/>
          <a:lstStyle/>
          <a:p>
            <a:fld id="{8F67BA36-6988-4D14-A234-01B1704525DB}" type="slidenum">
              <a:rPr lang="en-US" smtClean="0"/>
              <a:t>24</a:t>
            </a:fld>
            <a:endParaRPr lang="en-US"/>
          </a:p>
        </p:txBody>
      </p:sp>
    </p:spTree>
    <p:extLst>
      <p:ext uri="{BB962C8B-B14F-4D97-AF65-F5344CB8AC3E}">
        <p14:creationId xmlns:p14="http://schemas.microsoft.com/office/powerpoint/2010/main" val="181482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30307E-DC02-4597-B9BF-F3C89E655B6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27641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0307E-DC02-4597-B9BF-F3C89E655B6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305580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0307E-DC02-4597-B9BF-F3C89E655B6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343908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0307E-DC02-4597-B9BF-F3C89E655B6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27237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0307E-DC02-4597-B9BF-F3C89E655B6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150711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0307E-DC02-4597-B9BF-F3C89E655B6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201644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0307E-DC02-4597-B9BF-F3C89E655B66}"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41991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0307E-DC02-4597-B9BF-F3C89E655B66}"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277052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0307E-DC02-4597-B9BF-F3C89E655B66}"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210663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0307E-DC02-4597-B9BF-F3C89E655B6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13341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0307E-DC02-4597-B9BF-F3C89E655B6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33CFD-B325-4CCC-BEE3-78D16DC2EFF1}" type="slidenum">
              <a:rPr lang="en-US" smtClean="0"/>
              <a:t>‹#›</a:t>
            </a:fld>
            <a:endParaRPr lang="en-US"/>
          </a:p>
        </p:txBody>
      </p:sp>
    </p:spTree>
    <p:extLst>
      <p:ext uri="{BB962C8B-B14F-4D97-AF65-F5344CB8AC3E}">
        <p14:creationId xmlns:p14="http://schemas.microsoft.com/office/powerpoint/2010/main" val="274780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30307E-DC02-4597-B9BF-F3C89E655B66}" type="datetimeFigureOut">
              <a:rPr lang="en-US" smtClean="0"/>
              <a:t>7/8/2024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A33CFD-B325-4CCC-BEE3-78D16DC2EFF1}" type="slidenum">
              <a:rPr lang="en-US" smtClean="0"/>
              <a:t>‹#›</a:t>
            </a:fld>
            <a:endParaRPr lang="en-US"/>
          </a:p>
        </p:txBody>
      </p:sp>
    </p:spTree>
    <p:extLst>
      <p:ext uri="{BB962C8B-B14F-4D97-AF65-F5344CB8AC3E}">
        <p14:creationId xmlns:p14="http://schemas.microsoft.com/office/powerpoint/2010/main" val="39889345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watch?v=59892701045587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health.clevelandclinic.org/is-red-wine-good-for-your-hear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y.clevelandclinic.org/health/articles/24391-ldl-cholestero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my.clevelandclinic.org/health/symptoms/21660-inflammation" TargetMode="External"/><Relationship Id="rId4" Type="http://schemas.openxmlformats.org/officeDocument/2006/relationships/hyperlink" Target="https://my.clevelandclinic.org/health/articles/11920-cholesterol-numbers-what-do-they-mea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health.clevelandclinic.org/good-carb-bad-carb-dont-buy-into-4-myth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my.clevelandclinic.org/health/diseases/12194-cancer" TargetMode="External"/><Relationship Id="rId2" Type="http://schemas.openxmlformats.org/officeDocument/2006/relationships/hyperlink" Target="https://my.clevelandclinic.org/health/body/7041-digestive-system" TargetMode="External"/><Relationship Id="rId1" Type="http://schemas.openxmlformats.org/officeDocument/2006/relationships/slideLayout" Target="../slideLayouts/slideLayout2.xml"/><Relationship Id="rId4" Type="http://schemas.openxmlformats.org/officeDocument/2006/relationships/hyperlink" Target="https://my.clevelandclinic.org/health/body/22638-brain"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y.clevelandclinic.org/health/body/22638-brain" TargetMode="External"/><Relationship Id="rId2" Type="http://schemas.openxmlformats.org/officeDocument/2006/relationships/hyperlink" Target="https://my.clevelandclinic.org/health/diseases/12194-cancer"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y.clevelandclinic.org/health/body/22638-brain" TargetMode="External"/><Relationship Id="rId2" Type="http://schemas.openxmlformats.org/officeDocument/2006/relationships/hyperlink" Target="https://my.clevelandclinic.org/health/diseases/12194-cancer"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9B7E05-BBEE-73DE-1C4E-34D14F1B3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9461" y="-3826757"/>
            <a:ext cx="4553077" cy="12206599"/>
          </a:xfrm>
          <a:prstGeom prst="rect">
            <a:avLst/>
          </a:prstGeom>
          <a:gradFill>
            <a:gsLst>
              <a:gs pos="7000">
                <a:schemeClr val="accent2"/>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266C60-54E9-7A8A-EBEA-8ACAE6972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3002" y="-871121"/>
            <a:ext cx="4513520" cy="6334124"/>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AA773AFB-6874-8718-26A6-F878EE8BC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20954" y="-3767042"/>
            <a:ext cx="4011740" cy="11624949"/>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2FB2D4-6D17-A93F-6782-938499F88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770" y="1"/>
            <a:ext cx="10943229" cy="45530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1C532-BEC8-FA9E-A841-27D5A3F3CEF0}"/>
              </a:ext>
            </a:extLst>
          </p:cNvPr>
          <p:cNvSpPr>
            <a:spLocks noGrp="1"/>
          </p:cNvSpPr>
          <p:nvPr>
            <p:ph type="ctrTitle"/>
          </p:nvPr>
        </p:nvSpPr>
        <p:spPr>
          <a:xfrm>
            <a:off x="838200" y="976746"/>
            <a:ext cx="7875844" cy="2929136"/>
          </a:xfrm>
        </p:spPr>
        <p:txBody>
          <a:bodyPr anchor="t">
            <a:normAutofit/>
          </a:bodyPr>
          <a:lstStyle/>
          <a:p>
            <a:pPr algn="l"/>
            <a:r>
              <a:rPr lang="en-US" sz="5400" b="1" dirty="0">
                <a:solidFill>
                  <a:srgbClr val="FFFFFF"/>
                </a:solidFill>
              </a:rPr>
              <a:t>Medical Nutrition Therapy for CVD Patients</a:t>
            </a:r>
          </a:p>
        </p:txBody>
      </p:sp>
      <p:sp>
        <p:nvSpPr>
          <p:cNvPr id="3" name="Subtitle 2">
            <a:extLst>
              <a:ext uri="{FF2B5EF4-FFF2-40B4-BE49-F238E27FC236}">
                <a16:creationId xmlns:a16="http://schemas.microsoft.com/office/drawing/2014/main" id="{A7F6459E-5F8A-6B4C-B984-5E52AB7103BC}"/>
              </a:ext>
            </a:extLst>
          </p:cNvPr>
          <p:cNvSpPr>
            <a:spLocks noGrp="1"/>
          </p:cNvSpPr>
          <p:nvPr>
            <p:ph type="subTitle" idx="1"/>
          </p:nvPr>
        </p:nvSpPr>
        <p:spPr>
          <a:xfrm>
            <a:off x="838200" y="5099566"/>
            <a:ext cx="5488624" cy="1199733"/>
          </a:xfrm>
        </p:spPr>
        <p:txBody>
          <a:bodyPr anchor="ctr">
            <a:noAutofit/>
          </a:bodyPr>
          <a:lstStyle/>
          <a:p>
            <a:pPr algn="l"/>
            <a:r>
              <a:rPr lang="en-US" sz="4400" b="1" dirty="0">
                <a:solidFill>
                  <a:schemeClr val="bg2">
                    <a:lumMod val="25000"/>
                  </a:schemeClr>
                </a:solidFill>
                <a:latin typeface="Times New Roman" panose="02020603050405020304" pitchFamily="18" charset="0"/>
                <a:cs typeface="Times New Roman" panose="02020603050405020304" pitchFamily="18" charset="0"/>
              </a:rPr>
              <a:t>Jessy El Hayek</a:t>
            </a:r>
          </a:p>
          <a:p>
            <a:pPr algn="l"/>
            <a:r>
              <a:rPr lang="en-US" sz="4400" b="1" dirty="0">
                <a:solidFill>
                  <a:schemeClr val="bg2">
                    <a:lumMod val="25000"/>
                  </a:schemeClr>
                </a:solidFill>
                <a:latin typeface="Times New Roman" panose="02020603050405020304" pitchFamily="18" charset="0"/>
                <a:cs typeface="Times New Roman" panose="02020603050405020304" pitchFamily="18" charset="0"/>
              </a:rPr>
              <a:t>July 8</a:t>
            </a:r>
            <a:r>
              <a:rPr lang="en-US" sz="4400" b="1" baseline="30000" dirty="0">
                <a:solidFill>
                  <a:schemeClr val="bg2">
                    <a:lumMod val="25000"/>
                  </a:schemeClr>
                </a:solidFill>
                <a:latin typeface="Times New Roman" panose="02020603050405020304" pitchFamily="18" charset="0"/>
                <a:cs typeface="Times New Roman" panose="02020603050405020304" pitchFamily="18" charset="0"/>
              </a:rPr>
              <a:t>th</a:t>
            </a:r>
            <a:r>
              <a:rPr lang="en-US" sz="4400" b="1" dirty="0">
                <a:solidFill>
                  <a:schemeClr val="bg2">
                    <a:lumMod val="25000"/>
                  </a:schemeClr>
                </a:solidFill>
                <a:latin typeface="Times New Roman" panose="02020603050405020304" pitchFamily="18" charset="0"/>
                <a:cs typeface="Times New Roman" panose="02020603050405020304" pitchFamily="18" charset="0"/>
              </a:rPr>
              <a:t>, 2024</a:t>
            </a:r>
          </a:p>
        </p:txBody>
      </p:sp>
      <p:pic>
        <p:nvPicPr>
          <p:cNvPr id="5" name="Picture 4" descr="A blue and white logo&#10;&#10;Description automatically generated">
            <a:extLst>
              <a:ext uri="{FF2B5EF4-FFF2-40B4-BE49-F238E27FC236}">
                <a16:creationId xmlns:a16="http://schemas.microsoft.com/office/drawing/2014/main" id="{5002290F-9ADC-F437-E802-4162A9F4A246}"/>
              </a:ext>
            </a:extLst>
          </p:cNvPr>
          <p:cNvPicPr>
            <a:picLocks noChangeAspect="1"/>
          </p:cNvPicPr>
          <p:nvPr/>
        </p:nvPicPr>
        <p:blipFill>
          <a:blip r:embed="rId2"/>
          <a:stretch>
            <a:fillRect/>
          </a:stretch>
        </p:blipFill>
        <p:spPr>
          <a:xfrm>
            <a:off x="8714044" y="1523880"/>
            <a:ext cx="3175877" cy="912046"/>
          </a:xfrm>
          <a:prstGeom prst="rect">
            <a:avLst/>
          </a:prstGeom>
        </p:spPr>
      </p:pic>
      <p:pic>
        <p:nvPicPr>
          <p:cNvPr id="4" name="Picture 2">
            <a:extLst>
              <a:ext uri="{FF2B5EF4-FFF2-40B4-BE49-F238E27FC236}">
                <a16:creationId xmlns:a16="http://schemas.microsoft.com/office/drawing/2014/main" id="{90A9B885-8D40-CC56-DDBD-42EF6CEB54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0938" y="5426418"/>
            <a:ext cx="3175879" cy="546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605186A-560A-99AD-4195-E7924AE66591}"/>
              </a:ext>
            </a:extLst>
          </p:cNvPr>
          <p:cNvPicPr>
            <a:picLocks noChangeAspect="1"/>
          </p:cNvPicPr>
          <p:nvPr/>
        </p:nvPicPr>
        <p:blipFill>
          <a:blip r:embed="rId4"/>
          <a:stretch>
            <a:fillRect/>
          </a:stretch>
        </p:blipFill>
        <p:spPr>
          <a:xfrm>
            <a:off x="8714044" y="3393646"/>
            <a:ext cx="3175874" cy="512237"/>
          </a:xfrm>
          <a:prstGeom prst="rect">
            <a:avLst/>
          </a:prstGeom>
        </p:spPr>
      </p:pic>
    </p:spTree>
    <p:extLst>
      <p:ext uri="{BB962C8B-B14F-4D97-AF65-F5344CB8AC3E}">
        <p14:creationId xmlns:p14="http://schemas.microsoft.com/office/powerpoint/2010/main" val="355700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86CD-3546-57FA-643E-F1836AFD87E7}"/>
              </a:ext>
            </a:extLst>
          </p:cNvPr>
          <p:cNvSpPr>
            <a:spLocks noGrp="1"/>
          </p:cNvSpPr>
          <p:nvPr>
            <p:ph type="title"/>
          </p:nvPr>
        </p:nvSpPr>
        <p:spPr/>
        <p:txBody>
          <a:bodyPr/>
          <a:lstStyle/>
          <a:p>
            <a:r>
              <a:rPr lang="en-US" dirty="0">
                <a:solidFill>
                  <a:schemeClr val="bg2">
                    <a:lumMod val="25000"/>
                  </a:schemeClr>
                </a:solidFill>
              </a:rPr>
              <a:t>Nutrition Care Process</a:t>
            </a:r>
          </a:p>
        </p:txBody>
      </p:sp>
      <p:sp>
        <p:nvSpPr>
          <p:cNvPr id="3" name="Content Placeholder 2">
            <a:extLst>
              <a:ext uri="{FF2B5EF4-FFF2-40B4-BE49-F238E27FC236}">
                <a16:creationId xmlns:a16="http://schemas.microsoft.com/office/drawing/2014/main" id="{744AEA67-FA6B-59B0-52F2-8898F1EF8DAC}"/>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FF0000"/>
                </a:solidFill>
                <a:effectLst/>
                <a:highlight>
                  <a:srgbClr val="FFFFFF"/>
                </a:highlight>
                <a:latin typeface="Source Sans Pro" panose="020B0503030403020204" pitchFamily="34" charset="0"/>
              </a:rPr>
              <a:t>Nutrition Assessment</a:t>
            </a:r>
            <a:r>
              <a:rPr lang="en-US" b="0" i="0" dirty="0">
                <a:solidFill>
                  <a:srgbClr val="FF0000"/>
                </a:solidFill>
                <a:effectLst/>
                <a:highlight>
                  <a:srgbClr val="FFFFFF"/>
                </a:highlight>
                <a:latin typeface="Source Sans Pro" panose="020B0503030403020204" pitchFamily="34" charset="0"/>
              </a:rPr>
              <a:t>: </a:t>
            </a:r>
            <a:r>
              <a:rPr lang="en-US" b="0" i="0" dirty="0">
                <a:solidFill>
                  <a:schemeClr val="bg2">
                    <a:lumMod val="25000"/>
                  </a:schemeClr>
                </a:solidFill>
                <a:effectLst/>
                <a:highlight>
                  <a:srgbClr val="FFFFFF"/>
                </a:highlight>
                <a:latin typeface="Source Sans Pro" panose="020B0503030403020204" pitchFamily="34" charset="0"/>
              </a:rPr>
              <a:t>Collection of information such as food or nutrition-related history; biochemical data, medical tests and procedures; anthropometric measurements, nutrition-focused physical findings and client history.</a:t>
            </a:r>
          </a:p>
          <a:p>
            <a:endParaRPr lang="en-US" dirty="0">
              <a:solidFill>
                <a:schemeClr val="bg2">
                  <a:lumMod val="25000"/>
                </a:schemeClr>
              </a:solidFill>
            </a:endParaRPr>
          </a:p>
        </p:txBody>
      </p:sp>
      <p:sp>
        <p:nvSpPr>
          <p:cNvPr id="4" name="TextBox 3">
            <a:extLst>
              <a:ext uri="{FF2B5EF4-FFF2-40B4-BE49-F238E27FC236}">
                <a16:creationId xmlns:a16="http://schemas.microsoft.com/office/drawing/2014/main" id="{124A3EE4-56DD-BBAF-4005-5308750309E7}"/>
              </a:ext>
            </a:extLst>
          </p:cNvPr>
          <p:cNvSpPr txBox="1"/>
          <p:nvPr/>
        </p:nvSpPr>
        <p:spPr>
          <a:xfrm>
            <a:off x="9435830" y="6361889"/>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pic>
        <p:nvPicPr>
          <p:cNvPr id="5" name="Picture 2" descr="Nutritional Assessment ...">
            <a:extLst>
              <a:ext uri="{FF2B5EF4-FFF2-40B4-BE49-F238E27FC236}">
                <a16:creationId xmlns:a16="http://schemas.microsoft.com/office/drawing/2014/main" id="{F306630C-37C5-C60F-4E7D-D39199604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81" r="23973" b="-1"/>
          <a:stretch/>
        </p:blipFill>
        <p:spPr bwMode="auto">
          <a:xfrm>
            <a:off x="8217620" y="3009278"/>
            <a:ext cx="3260148" cy="3260148"/>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86CD-3546-57FA-643E-F1836AFD87E7}"/>
              </a:ext>
            </a:extLst>
          </p:cNvPr>
          <p:cNvSpPr>
            <a:spLocks noGrp="1"/>
          </p:cNvSpPr>
          <p:nvPr>
            <p:ph type="title"/>
          </p:nvPr>
        </p:nvSpPr>
        <p:spPr/>
        <p:txBody>
          <a:bodyPr/>
          <a:lstStyle/>
          <a:p>
            <a:r>
              <a:rPr lang="en-US" dirty="0">
                <a:solidFill>
                  <a:schemeClr val="bg2">
                    <a:lumMod val="25000"/>
                  </a:schemeClr>
                </a:solidFill>
              </a:rPr>
              <a:t>Nutrition Care Process</a:t>
            </a:r>
          </a:p>
        </p:txBody>
      </p:sp>
      <p:sp>
        <p:nvSpPr>
          <p:cNvPr id="3" name="Content Placeholder 2">
            <a:extLst>
              <a:ext uri="{FF2B5EF4-FFF2-40B4-BE49-F238E27FC236}">
                <a16:creationId xmlns:a16="http://schemas.microsoft.com/office/drawing/2014/main" id="{744AEA67-FA6B-59B0-52F2-8898F1EF8DAC}"/>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chemeClr val="bg2">
                    <a:lumMod val="25000"/>
                  </a:schemeClr>
                </a:solidFill>
                <a:effectLst/>
                <a:highlight>
                  <a:srgbClr val="FFFFFF"/>
                </a:highlight>
                <a:latin typeface="Source Sans Pro" panose="020B0503030403020204" pitchFamily="34" charset="0"/>
              </a:rPr>
              <a:t>Nutrition Assessment</a:t>
            </a:r>
            <a:r>
              <a:rPr lang="en-US" b="0" i="0" dirty="0">
                <a:solidFill>
                  <a:schemeClr val="bg2">
                    <a:lumMod val="25000"/>
                  </a:schemeClr>
                </a:solidFill>
                <a:effectLst/>
                <a:highlight>
                  <a:srgbClr val="FFFFFF"/>
                </a:highlight>
                <a:latin typeface="Source Sans Pro" panose="020B0503030403020204" pitchFamily="34" charset="0"/>
              </a:rPr>
              <a:t>: Collection of information such as food or nutrition-related history; biochemical data, medical tests and procedures; anthropometric measurements, nutrition-focused physical findings and client history.</a:t>
            </a:r>
          </a:p>
          <a:p>
            <a:pPr algn="l">
              <a:buFont typeface="Arial" panose="020B0604020202020204" pitchFamily="34" charset="0"/>
              <a:buChar char="•"/>
            </a:pPr>
            <a:r>
              <a:rPr lang="en-US" b="1" i="0" dirty="0">
                <a:solidFill>
                  <a:srgbClr val="FF0000"/>
                </a:solidFill>
                <a:effectLst/>
                <a:highlight>
                  <a:srgbClr val="FFFFFF"/>
                </a:highlight>
                <a:latin typeface="Source Sans Pro" panose="020B0503030403020204" pitchFamily="34" charset="0"/>
              </a:rPr>
              <a:t>Nutrition Diagnosis</a:t>
            </a:r>
            <a:r>
              <a:rPr lang="en-US" b="0" i="0" dirty="0">
                <a:solidFill>
                  <a:srgbClr val="FF0000"/>
                </a:solidFill>
                <a:effectLst/>
                <a:highlight>
                  <a:srgbClr val="FFFFFF"/>
                </a:highlight>
                <a:latin typeface="Source Sans Pro" panose="020B0503030403020204" pitchFamily="34" charset="0"/>
              </a:rPr>
              <a:t>: </a:t>
            </a:r>
            <a:r>
              <a:rPr lang="en-US" b="0" i="0" dirty="0">
                <a:solidFill>
                  <a:schemeClr val="bg2">
                    <a:lumMod val="25000"/>
                  </a:schemeClr>
                </a:solidFill>
                <a:effectLst/>
                <a:highlight>
                  <a:srgbClr val="FFFFFF"/>
                </a:highlight>
                <a:latin typeface="Source Sans Pro" panose="020B0503030403020204" pitchFamily="34" charset="0"/>
              </a:rPr>
              <a:t>Identification of the appropriate nutrition diagnosis (i.e., naming the specific problem).</a:t>
            </a:r>
          </a:p>
          <a:p>
            <a:endParaRPr lang="en-US" dirty="0">
              <a:solidFill>
                <a:schemeClr val="bg2">
                  <a:lumMod val="25000"/>
                </a:schemeClr>
              </a:solidFill>
            </a:endParaRPr>
          </a:p>
        </p:txBody>
      </p:sp>
      <p:sp>
        <p:nvSpPr>
          <p:cNvPr id="4" name="TextBox 3">
            <a:extLst>
              <a:ext uri="{FF2B5EF4-FFF2-40B4-BE49-F238E27FC236}">
                <a16:creationId xmlns:a16="http://schemas.microsoft.com/office/drawing/2014/main" id="{94EDAFB6-9658-C4C9-98F4-1A477FC22EFC}"/>
              </a:ext>
            </a:extLst>
          </p:cNvPr>
          <p:cNvSpPr txBox="1"/>
          <p:nvPr/>
        </p:nvSpPr>
        <p:spPr>
          <a:xfrm>
            <a:off x="9435830" y="6361889"/>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205755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Desk with stethoscope and computer keyboard">
            <a:extLst>
              <a:ext uri="{FF2B5EF4-FFF2-40B4-BE49-F238E27FC236}">
                <a16:creationId xmlns:a16="http://schemas.microsoft.com/office/drawing/2014/main" id="{7F6C4803-F614-91D0-3943-7DF91B02AA99}"/>
              </a:ext>
            </a:extLst>
          </p:cNvPr>
          <p:cNvPicPr>
            <a:picLocks noChangeAspect="1"/>
          </p:cNvPicPr>
          <p:nvPr/>
        </p:nvPicPr>
        <p:blipFill rotWithShape="1">
          <a:blip r:embed="rId3"/>
          <a:srcRect l="40736" r="-1" b="-1"/>
          <a:stretch/>
        </p:blipFill>
        <p:spPr>
          <a:xfrm>
            <a:off x="6103027" y="10"/>
            <a:ext cx="6088971" cy="6857990"/>
          </a:xfrm>
          <a:prstGeom prst="rect">
            <a:avLst/>
          </a:prstGeom>
        </p:spPr>
      </p:pic>
      <p:sp useBgFill="1">
        <p:nvSpPr>
          <p:cNvPr id="29" name="Rectangle 28">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A2218-3CE1-6813-D081-736B7D22AF23}"/>
              </a:ext>
            </a:extLst>
          </p:cNvPr>
          <p:cNvSpPr>
            <a:spLocks noGrp="1"/>
          </p:cNvSpPr>
          <p:nvPr>
            <p:ph type="title"/>
          </p:nvPr>
        </p:nvSpPr>
        <p:spPr>
          <a:xfrm>
            <a:off x="457771" y="-215552"/>
            <a:ext cx="4778387" cy="1628970"/>
          </a:xfrm>
        </p:spPr>
        <p:txBody>
          <a:bodyPr anchor="ctr">
            <a:normAutofit/>
          </a:bodyPr>
          <a:lstStyle/>
          <a:p>
            <a:r>
              <a:rPr lang="en-US" sz="4000">
                <a:solidFill>
                  <a:schemeClr val="bg2">
                    <a:lumMod val="25000"/>
                  </a:schemeClr>
                </a:solidFill>
              </a:rPr>
              <a:t>Nutrition Diagnosis</a:t>
            </a:r>
            <a:br>
              <a:rPr lang="en-US" sz="4000">
                <a:solidFill>
                  <a:schemeClr val="bg2">
                    <a:lumMod val="25000"/>
                  </a:schemeClr>
                </a:solidFill>
              </a:rPr>
            </a:br>
            <a:endParaRPr lang="en-US" sz="4000">
              <a:solidFill>
                <a:schemeClr val="bg2">
                  <a:lumMod val="25000"/>
                </a:schemeClr>
              </a:solidFill>
            </a:endParaRPr>
          </a:p>
        </p:txBody>
      </p:sp>
      <p:sp>
        <p:nvSpPr>
          <p:cNvPr id="3" name="Content Placeholder 2">
            <a:extLst>
              <a:ext uri="{FF2B5EF4-FFF2-40B4-BE49-F238E27FC236}">
                <a16:creationId xmlns:a16="http://schemas.microsoft.com/office/drawing/2014/main" id="{D76E1783-9760-0B08-56AF-3CC9BAD26B19}"/>
              </a:ext>
            </a:extLst>
          </p:cNvPr>
          <p:cNvSpPr>
            <a:spLocks noGrp="1"/>
          </p:cNvSpPr>
          <p:nvPr>
            <p:ph idx="1"/>
          </p:nvPr>
        </p:nvSpPr>
        <p:spPr>
          <a:xfrm>
            <a:off x="86975" y="1628970"/>
            <a:ext cx="5149183" cy="3973072"/>
          </a:xfrm>
        </p:spPr>
        <p:txBody>
          <a:bodyPr anchor="ctr">
            <a:noAutofit/>
          </a:bodyPr>
          <a:lstStyle/>
          <a:p>
            <a:r>
              <a:rPr lang="en-US" sz="2500" b="1" dirty="0">
                <a:solidFill>
                  <a:schemeClr val="bg2">
                    <a:lumMod val="25000"/>
                  </a:schemeClr>
                </a:solidFill>
                <a:latin typeface="Times New Roman" panose="02020603050405020304" pitchFamily="18" charset="0"/>
                <a:cs typeface="Times New Roman" panose="02020603050405020304" pitchFamily="18" charset="0"/>
              </a:rPr>
              <a:t>Intake nutrition diagnosis</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High intake of calories</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High intake of fats</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Low intakes of fibers</a:t>
            </a:r>
          </a:p>
          <a:p>
            <a:r>
              <a:rPr lang="en-US" sz="2500" b="1" dirty="0">
                <a:solidFill>
                  <a:schemeClr val="bg2">
                    <a:lumMod val="25000"/>
                  </a:schemeClr>
                </a:solidFill>
                <a:latin typeface="Times New Roman" panose="02020603050405020304" pitchFamily="18" charset="0"/>
                <a:cs typeface="Times New Roman" panose="02020603050405020304" pitchFamily="18" charset="0"/>
              </a:rPr>
              <a:t>Clinical nutrition diagnosis</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Obesity</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Hyperlipidemia</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Hypertension</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Diabetes</a:t>
            </a:r>
          </a:p>
          <a:p>
            <a:r>
              <a:rPr lang="en-US" sz="2500" b="1" dirty="0">
                <a:solidFill>
                  <a:schemeClr val="bg2">
                    <a:lumMod val="25000"/>
                  </a:schemeClr>
                </a:solidFill>
                <a:latin typeface="Times New Roman" panose="02020603050405020304" pitchFamily="18" charset="0"/>
                <a:cs typeface="Times New Roman" panose="02020603050405020304" pitchFamily="18" charset="0"/>
              </a:rPr>
              <a:t>Behavioral-environmental nutrition diagnosis</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Food insecurity</a:t>
            </a:r>
          </a:p>
          <a:p>
            <a:pPr lvl="1"/>
            <a:r>
              <a:rPr lang="en-US" sz="2500" dirty="0">
                <a:solidFill>
                  <a:schemeClr val="bg2">
                    <a:lumMod val="25000"/>
                  </a:schemeClr>
                </a:solidFill>
                <a:latin typeface="Times New Roman" panose="02020603050405020304" pitchFamily="18" charset="0"/>
                <a:cs typeface="Times New Roman" panose="02020603050405020304" pitchFamily="18" charset="0"/>
              </a:rPr>
              <a:t>Intake of unsafe food</a:t>
            </a:r>
          </a:p>
          <a:p>
            <a:endParaRPr lang="en-US" sz="25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F8E3FAC-34AC-6668-C1BD-DD66B0E45EB2}"/>
              </a:ext>
            </a:extLst>
          </p:cNvPr>
          <p:cNvSpPr txBox="1"/>
          <p:nvPr/>
        </p:nvSpPr>
        <p:spPr>
          <a:xfrm>
            <a:off x="8366088" y="3689698"/>
            <a:ext cx="184731" cy="1077218"/>
          </a:xfrm>
          <a:prstGeom prst="rect">
            <a:avLst/>
          </a:prstGeom>
          <a:noFill/>
        </p:spPr>
        <p:txBody>
          <a:bodyPr wrap="none" rtlCol="0">
            <a:spAutoFit/>
          </a:bodyPr>
          <a:lstStyle/>
          <a:p>
            <a:pPr>
              <a:spcAft>
                <a:spcPts val="600"/>
              </a:spcAft>
            </a:pPr>
            <a:endParaRPr lang="en-US">
              <a:latin typeface="Times New Roman" panose="02020603050405020304" pitchFamily="18" charset="0"/>
              <a:cs typeface="Times New Roman" panose="02020603050405020304" pitchFamily="18" charset="0"/>
            </a:endParaRPr>
          </a:p>
          <a:p>
            <a:pPr>
              <a:spcAft>
                <a:spcPts val="600"/>
              </a:spcAft>
            </a:pPr>
            <a:endParaRPr lang="en-US">
              <a:latin typeface="Times New Roman" panose="02020603050405020304" pitchFamily="18" charset="0"/>
              <a:cs typeface="Times New Roman" panose="02020603050405020304" pitchFamily="18" charset="0"/>
            </a:endParaRPr>
          </a:p>
          <a:p>
            <a:pPr>
              <a:spcAft>
                <a:spcPts val="600"/>
              </a:spcAft>
            </a:pPr>
            <a:endParaRPr lang="en-US">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13A70A0-EC90-2E97-02C4-03B53A54C5C3}"/>
              </a:ext>
            </a:extLst>
          </p:cNvPr>
          <p:cNvSpPr txBox="1"/>
          <p:nvPr/>
        </p:nvSpPr>
        <p:spPr>
          <a:xfrm>
            <a:off x="4751598" y="6581001"/>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22034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86CD-3546-57FA-643E-F1836AFD87E7}"/>
              </a:ext>
            </a:extLst>
          </p:cNvPr>
          <p:cNvSpPr>
            <a:spLocks noGrp="1"/>
          </p:cNvSpPr>
          <p:nvPr>
            <p:ph type="title"/>
          </p:nvPr>
        </p:nvSpPr>
        <p:spPr/>
        <p:txBody>
          <a:bodyPr/>
          <a:lstStyle/>
          <a:p>
            <a:r>
              <a:rPr lang="en-US" dirty="0">
                <a:solidFill>
                  <a:schemeClr val="bg2">
                    <a:lumMod val="25000"/>
                  </a:schemeClr>
                </a:solidFill>
              </a:rPr>
              <a:t>Nutrition Care Process</a:t>
            </a:r>
          </a:p>
        </p:txBody>
      </p:sp>
      <p:sp>
        <p:nvSpPr>
          <p:cNvPr id="3" name="Content Placeholder 2">
            <a:extLst>
              <a:ext uri="{FF2B5EF4-FFF2-40B4-BE49-F238E27FC236}">
                <a16:creationId xmlns:a16="http://schemas.microsoft.com/office/drawing/2014/main" id="{744AEA67-FA6B-59B0-52F2-8898F1EF8DAC}"/>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chemeClr val="bg2">
                    <a:lumMod val="25000"/>
                  </a:schemeClr>
                </a:solidFill>
                <a:effectLst/>
                <a:highlight>
                  <a:srgbClr val="FFFFFF"/>
                </a:highlight>
                <a:latin typeface="Source Sans Pro" panose="020B0503030403020204" pitchFamily="34" charset="0"/>
              </a:rPr>
              <a:t>Nutrition Assessment</a:t>
            </a:r>
            <a:r>
              <a:rPr lang="en-US" b="0" i="0" dirty="0">
                <a:solidFill>
                  <a:schemeClr val="bg2">
                    <a:lumMod val="25000"/>
                  </a:schemeClr>
                </a:solidFill>
                <a:effectLst/>
                <a:highlight>
                  <a:srgbClr val="FFFFFF"/>
                </a:highlight>
                <a:latin typeface="Source Sans Pro" panose="020B0503030403020204" pitchFamily="34" charset="0"/>
              </a:rPr>
              <a:t>: Collection of information such as food or nutrition-related history; biochemical data, medical tests and procedures; anthropometric measurements, nutrition-focused physical findings and client history.</a:t>
            </a:r>
          </a:p>
          <a:p>
            <a:pPr algn="l">
              <a:buFont typeface="Arial" panose="020B0604020202020204" pitchFamily="34" charset="0"/>
              <a:buChar char="•"/>
            </a:pPr>
            <a:r>
              <a:rPr lang="en-US" b="1" i="0" dirty="0">
                <a:solidFill>
                  <a:schemeClr val="bg2">
                    <a:lumMod val="25000"/>
                  </a:schemeClr>
                </a:solidFill>
                <a:effectLst/>
                <a:highlight>
                  <a:srgbClr val="FFFFFF"/>
                </a:highlight>
                <a:latin typeface="Source Sans Pro" panose="020B0503030403020204" pitchFamily="34" charset="0"/>
              </a:rPr>
              <a:t>Nutrition Diagnosis</a:t>
            </a:r>
            <a:r>
              <a:rPr lang="en-US" b="0" i="0" dirty="0">
                <a:solidFill>
                  <a:schemeClr val="bg2">
                    <a:lumMod val="25000"/>
                  </a:schemeClr>
                </a:solidFill>
                <a:effectLst/>
                <a:highlight>
                  <a:srgbClr val="FFFFFF"/>
                </a:highlight>
                <a:latin typeface="Source Sans Pro" panose="020B0503030403020204" pitchFamily="34" charset="0"/>
              </a:rPr>
              <a:t>: Identification of the appropriate nutrition diagnosis (i.e., naming the specific problem).</a:t>
            </a:r>
          </a:p>
          <a:p>
            <a:pPr algn="l">
              <a:buFont typeface="Arial" panose="020B0604020202020204" pitchFamily="34" charset="0"/>
              <a:buChar char="•"/>
            </a:pPr>
            <a:r>
              <a:rPr lang="en-US" b="1" i="0" dirty="0">
                <a:solidFill>
                  <a:srgbClr val="FF0000"/>
                </a:solidFill>
                <a:effectLst/>
                <a:highlight>
                  <a:srgbClr val="FFFFFF"/>
                </a:highlight>
                <a:latin typeface="Source Sans Pro" panose="020B0503030403020204" pitchFamily="34" charset="0"/>
              </a:rPr>
              <a:t>Nutrition Intervention</a:t>
            </a:r>
            <a:r>
              <a:rPr lang="en-US" b="0" i="0" dirty="0">
                <a:solidFill>
                  <a:srgbClr val="FF0000"/>
                </a:solidFill>
                <a:effectLst/>
                <a:highlight>
                  <a:srgbClr val="FFFFFF"/>
                </a:highlight>
                <a:latin typeface="Source Sans Pro" panose="020B0503030403020204" pitchFamily="34" charset="0"/>
              </a:rPr>
              <a:t>: </a:t>
            </a:r>
            <a:r>
              <a:rPr lang="en-US" b="0" i="0" dirty="0">
                <a:solidFill>
                  <a:schemeClr val="bg2">
                    <a:lumMod val="25000"/>
                  </a:schemeClr>
                </a:solidFill>
                <a:effectLst/>
                <a:highlight>
                  <a:srgbClr val="FFFFFF"/>
                </a:highlight>
                <a:latin typeface="Source Sans Pro" panose="020B0503030403020204" pitchFamily="34" charset="0"/>
              </a:rPr>
              <a:t>Selection of the nutrition intervention that will be directed to the root cause (or etiology) of the nutrition problem and aimed at alleviating the signs and symptoms of the diagnosis.</a:t>
            </a:r>
          </a:p>
          <a:p>
            <a:endParaRPr lang="en-US" dirty="0">
              <a:solidFill>
                <a:schemeClr val="bg2">
                  <a:lumMod val="25000"/>
                </a:schemeClr>
              </a:solidFill>
            </a:endParaRPr>
          </a:p>
        </p:txBody>
      </p:sp>
      <p:sp>
        <p:nvSpPr>
          <p:cNvPr id="4" name="TextBox 3">
            <a:extLst>
              <a:ext uri="{FF2B5EF4-FFF2-40B4-BE49-F238E27FC236}">
                <a16:creationId xmlns:a16="http://schemas.microsoft.com/office/drawing/2014/main" id="{CB23FB02-1519-C702-BBAC-F26F89A51F9D}"/>
              </a:ext>
            </a:extLst>
          </p:cNvPr>
          <p:cNvSpPr txBox="1"/>
          <p:nvPr/>
        </p:nvSpPr>
        <p:spPr>
          <a:xfrm>
            <a:off x="9435830" y="6361889"/>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325200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0D0BEC7-44CF-F5F2-C0D8-35AA4D0A5DAE}"/>
              </a:ext>
            </a:extLst>
          </p:cNvPr>
          <p:cNvSpPr>
            <a:spLocks noGrp="1"/>
          </p:cNvSpPr>
          <p:nvPr>
            <p:ph type="title"/>
          </p:nvPr>
        </p:nvSpPr>
        <p:spPr>
          <a:xfrm>
            <a:off x="668475" y="-692352"/>
            <a:ext cx="5427525" cy="1667997"/>
          </a:xfrm>
        </p:spPr>
        <p:txBody>
          <a:bodyPr anchor="b">
            <a:normAutofit/>
          </a:bodyPr>
          <a:lstStyle/>
          <a:p>
            <a:r>
              <a:rPr lang="en-US" sz="4000" b="1" dirty="0">
                <a:solidFill>
                  <a:schemeClr val="bg2">
                    <a:lumMod val="25000"/>
                  </a:schemeClr>
                </a:solidFill>
              </a:rPr>
              <a:t>Nutrition Intervention</a:t>
            </a:r>
          </a:p>
        </p:txBody>
      </p:sp>
      <p:sp>
        <p:nvSpPr>
          <p:cNvPr id="3" name="Content Placeholder 2">
            <a:extLst>
              <a:ext uri="{FF2B5EF4-FFF2-40B4-BE49-F238E27FC236}">
                <a16:creationId xmlns:a16="http://schemas.microsoft.com/office/drawing/2014/main" id="{D46592B8-F75D-C886-13F2-34AD5B4BD092}"/>
              </a:ext>
            </a:extLst>
          </p:cNvPr>
          <p:cNvSpPr>
            <a:spLocks noGrp="1"/>
          </p:cNvSpPr>
          <p:nvPr>
            <p:ph idx="1"/>
          </p:nvPr>
        </p:nvSpPr>
        <p:spPr>
          <a:xfrm>
            <a:off x="701040" y="1429826"/>
            <a:ext cx="5427526" cy="3535083"/>
          </a:xfrm>
        </p:spPr>
        <p:txBody>
          <a:bodyPr anchor="t">
            <a:normAutofit/>
          </a:bodyPr>
          <a:lstStyle/>
          <a:p>
            <a:r>
              <a:rPr lang="en-US" sz="3000" dirty="0">
                <a:solidFill>
                  <a:schemeClr val="bg2">
                    <a:lumMod val="25000"/>
                  </a:schemeClr>
                </a:solidFill>
              </a:rPr>
              <a:t>Goal planning</a:t>
            </a:r>
          </a:p>
          <a:p>
            <a:r>
              <a:rPr lang="en-US" sz="3000" dirty="0">
                <a:solidFill>
                  <a:schemeClr val="bg2">
                    <a:lumMod val="25000"/>
                  </a:schemeClr>
                </a:solidFill>
              </a:rPr>
              <a:t>Prescription planning</a:t>
            </a:r>
          </a:p>
          <a:p>
            <a:r>
              <a:rPr lang="en-US" sz="3000" dirty="0">
                <a:solidFill>
                  <a:schemeClr val="bg2">
                    <a:lumMod val="25000"/>
                  </a:schemeClr>
                </a:solidFill>
              </a:rPr>
              <a:t>Food or nutrient delivery</a:t>
            </a:r>
          </a:p>
          <a:p>
            <a:r>
              <a:rPr lang="en-US" sz="3000" dirty="0">
                <a:solidFill>
                  <a:schemeClr val="bg2">
                    <a:lumMod val="25000"/>
                  </a:schemeClr>
                </a:solidFill>
              </a:rPr>
              <a:t>Nutrition education &amp; counseling</a:t>
            </a:r>
          </a:p>
          <a:p>
            <a:r>
              <a:rPr lang="en-US" sz="3000" dirty="0">
                <a:solidFill>
                  <a:schemeClr val="bg2">
                    <a:lumMod val="25000"/>
                  </a:schemeClr>
                </a:solidFill>
              </a:rPr>
              <a:t>Coordination of the nutrition care process</a:t>
            </a:r>
          </a:p>
        </p:txBody>
      </p:sp>
      <p:pic>
        <p:nvPicPr>
          <p:cNvPr id="5122" name="Picture 2" descr="Nutrition Intervention and Better ...">
            <a:extLst>
              <a:ext uri="{FF2B5EF4-FFF2-40B4-BE49-F238E27FC236}">
                <a16:creationId xmlns:a16="http://schemas.microsoft.com/office/drawing/2014/main" id="{561BC14A-BC43-1476-ADB0-0B90EA19A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24" r="34546"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EABCB4-4D3D-15E2-7828-7CBC4B185B72}"/>
              </a:ext>
            </a:extLst>
          </p:cNvPr>
          <p:cNvSpPr txBox="1"/>
          <p:nvPr/>
        </p:nvSpPr>
        <p:spPr>
          <a:xfrm>
            <a:off x="9269236" y="5972946"/>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10727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86CD-3546-57FA-643E-F1836AFD87E7}"/>
              </a:ext>
            </a:extLst>
          </p:cNvPr>
          <p:cNvSpPr>
            <a:spLocks noGrp="1"/>
          </p:cNvSpPr>
          <p:nvPr>
            <p:ph type="title"/>
          </p:nvPr>
        </p:nvSpPr>
        <p:spPr/>
        <p:txBody>
          <a:bodyPr/>
          <a:lstStyle/>
          <a:p>
            <a:r>
              <a:rPr lang="en-US" b="1" dirty="0">
                <a:solidFill>
                  <a:schemeClr val="bg2">
                    <a:lumMod val="25000"/>
                  </a:schemeClr>
                </a:solidFill>
              </a:rPr>
              <a:t>Nutrition Care Process</a:t>
            </a:r>
          </a:p>
        </p:txBody>
      </p:sp>
      <p:sp>
        <p:nvSpPr>
          <p:cNvPr id="3" name="Content Placeholder 2">
            <a:extLst>
              <a:ext uri="{FF2B5EF4-FFF2-40B4-BE49-F238E27FC236}">
                <a16:creationId xmlns:a16="http://schemas.microsoft.com/office/drawing/2014/main" id="{744AEA67-FA6B-59B0-52F2-8898F1EF8DAC}"/>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1" i="0" dirty="0">
                <a:solidFill>
                  <a:schemeClr val="bg2">
                    <a:lumMod val="25000"/>
                  </a:schemeClr>
                </a:solidFill>
                <a:effectLst/>
                <a:highlight>
                  <a:srgbClr val="FFFFFF"/>
                </a:highlight>
                <a:latin typeface="Source Sans Pro" panose="020B0503030403020204" pitchFamily="34" charset="0"/>
              </a:rPr>
              <a:t>Nutrition Assessment</a:t>
            </a:r>
            <a:r>
              <a:rPr lang="en-US" b="0" i="0" dirty="0">
                <a:solidFill>
                  <a:schemeClr val="bg2">
                    <a:lumMod val="25000"/>
                  </a:schemeClr>
                </a:solidFill>
                <a:effectLst/>
                <a:highlight>
                  <a:srgbClr val="FFFFFF"/>
                </a:highlight>
                <a:latin typeface="Source Sans Pro" panose="020B0503030403020204" pitchFamily="34" charset="0"/>
              </a:rPr>
              <a:t>: Collection of information such as food or nutrition-related history; biochemical data, medical tests and procedures; anthropometric measurements, nutrition-focused physical findings and client history.</a:t>
            </a:r>
          </a:p>
          <a:p>
            <a:pPr algn="l">
              <a:buFont typeface="Arial" panose="020B0604020202020204" pitchFamily="34" charset="0"/>
              <a:buChar char="•"/>
            </a:pPr>
            <a:r>
              <a:rPr lang="en-US" b="1" i="0" dirty="0">
                <a:solidFill>
                  <a:schemeClr val="bg2">
                    <a:lumMod val="25000"/>
                  </a:schemeClr>
                </a:solidFill>
                <a:effectLst/>
                <a:highlight>
                  <a:srgbClr val="FFFFFF"/>
                </a:highlight>
                <a:latin typeface="Source Sans Pro" panose="020B0503030403020204" pitchFamily="34" charset="0"/>
              </a:rPr>
              <a:t>Nutrition Diagnosis</a:t>
            </a:r>
            <a:r>
              <a:rPr lang="en-US" b="0" i="0" dirty="0">
                <a:solidFill>
                  <a:schemeClr val="bg2">
                    <a:lumMod val="25000"/>
                  </a:schemeClr>
                </a:solidFill>
                <a:effectLst/>
                <a:highlight>
                  <a:srgbClr val="FFFFFF"/>
                </a:highlight>
                <a:latin typeface="Source Sans Pro" panose="020B0503030403020204" pitchFamily="34" charset="0"/>
              </a:rPr>
              <a:t>: Identification of the appropriate nutrition diagnosis (i.e., naming the specific problem).</a:t>
            </a:r>
          </a:p>
          <a:p>
            <a:pPr algn="l">
              <a:buFont typeface="Arial" panose="020B0604020202020204" pitchFamily="34" charset="0"/>
              <a:buChar char="•"/>
            </a:pPr>
            <a:r>
              <a:rPr lang="en-US" b="1" i="0" dirty="0">
                <a:solidFill>
                  <a:schemeClr val="bg2">
                    <a:lumMod val="25000"/>
                  </a:schemeClr>
                </a:solidFill>
                <a:effectLst/>
                <a:highlight>
                  <a:srgbClr val="FFFFFF"/>
                </a:highlight>
                <a:latin typeface="Source Sans Pro" panose="020B0503030403020204" pitchFamily="34" charset="0"/>
              </a:rPr>
              <a:t>Nutrition Intervention</a:t>
            </a:r>
            <a:r>
              <a:rPr lang="en-US" b="0" i="0" dirty="0">
                <a:solidFill>
                  <a:schemeClr val="bg2">
                    <a:lumMod val="25000"/>
                  </a:schemeClr>
                </a:solidFill>
                <a:effectLst/>
                <a:highlight>
                  <a:srgbClr val="FFFFFF"/>
                </a:highlight>
                <a:latin typeface="Source Sans Pro" panose="020B0503030403020204" pitchFamily="34" charset="0"/>
              </a:rPr>
              <a:t>: Selection of the nutrition intervention that will be directed to the root cause (or etiology) of the nutrition problem and aimed at alleviating the signs and symptoms of the diagnosis.</a:t>
            </a:r>
          </a:p>
          <a:p>
            <a:pPr algn="l">
              <a:buFont typeface="Arial" panose="020B0604020202020204" pitchFamily="34" charset="0"/>
              <a:buChar char="•"/>
            </a:pPr>
            <a:r>
              <a:rPr lang="en-US" b="1" i="0" dirty="0">
                <a:solidFill>
                  <a:srgbClr val="FF0000"/>
                </a:solidFill>
                <a:effectLst/>
                <a:highlight>
                  <a:srgbClr val="FFFFFF"/>
                </a:highlight>
                <a:latin typeface="Source Sans Pro" panose="020B0503030403020204" pitchFamily="34" charset="0"/>
              </a:rPr>
              <a:t>Nutrition Monitoring/Evaluation</a:t>
            </a:r>
            <a:r>
              <a:rPr lang="en-US" b="0" i="0" dirty="0">
                <a:solidFill>
                  <a:srgbClr val="FF0000"/>
                </a:solidFill>
                <a:effectLst/>
                <a:highlight>
                  <a:srgbClr val="FFFFFF"/>
                </a:highlight>
                <a:latin typeface="Source Sans Pro" panose="020B0503030403020204" pitchFamily="34" charset="0"/>
              </a:rPr>
              <a:t>: </a:t>
            </a:r>
            <a:r>
              <a:rPr lang="en-US" dirty="0">
                <a:solidFill>
                  <a:schemeClr val="bg2">
                    <a:lumMod val="25000"/>
                  </a:schemeClr>
                </a:solidFill>
                <a:highlight>
                  <a:srgbClr val="FFFFFF"/>
                </a:highlight>
                <a:latin typeface="Source Sans Pro" panose="020B0503030403020204" pitchFamily="34" charset="0"/>
              </a:rPr>
              <a:t>D</a:t>
            </a:r>
            <a:r>
              <a:rPr lang="en-US" b="0" i="0" dirty="0">
                <a:solidFill>
                  <a:schemeClr val="bg2">
                    <a:lumMod val="25000"/>
                  </a:schemeClr>
                </a:solidFill>
                <a:effectLst/>
                <a:highlight>
                  <a:srgbClr val="FFFFFF"/>
                </a:highlight>
                <a:latin typeface="Source Sans Pro" panose="020B0503030403020204" pitchFamily="34" charset="0"/>
              </a:rPr>
              <a:t>etermination if the client has achieved, or is making progress toward, the planned goals.</a:t>
            </a:r>
          </a:p>
          <a:p>
            <a:endParaRPr lang="en-US" dirty="0">
              <a:solidFill>
                <a:schemeClr val="bg2">
                  <a:lumMod val="25000"/>
                </a:schemeClr>
              </a:solidFill>
            </a:endParaRPr>
          </a:p>
        </p:txBody>
      </p:sp>
      <p:sp>
        <p:nvSpPr>
          <p:cNvPr id="4" name="TextBox 3">
            <a:extLst>
              <a:ext uri="{FF2B5EF4-FFF2-40B4-BE49-F238E27FC236}">
                <a16:creationId xmlns:a16="http://schemas.microsoft.com/office/drawing/2014/main" id="{72DBCD56-79A7-8269-0E74-85D37B15CDB9}"/>
              </a:ext>
            </a:extLst>
          </p:cNvPr>
          <p:cNvSpPr txBox="1"/>
          <p:nvPr/>
        </p:nvSpPr>
        <p:spPr>
          <a:xfrm>
            <a:off x="9435830" y="6361889"/>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52932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B0497-C3FA-C248-49A3-DD45BCA6D8F9}"/>
              </a:ext>
            </a:extLst>
          </p:cNvPr>
          <p:cNvSpPr>
            <a:spLocks noGrp="1"/>
          </p:cNvSpPr>
          <p:nvPr>
            <p:ph type="title"/>
          </p:nvPr>
        </p:nvSpPr>
        <p:spPr>
          <a:xfrm>
            <a:off x="918948" y="-326653"/>
            <a:ext cx="5427525" cy="1667997"/>
          </a:xfrm>
        </p:spPr>
        <p:txBody>
          <a:bodyPr anchor="b">
            <a:normAutofit/>
          </a:bodyPr>
          <a:lstStyle/>
          <a:p>
            <a:r>
              <a:rPr lang="en-US" sz="4000" b="1" dirty="0">
                <a:solidFill>
                  <a:schemeClr val="bg2">
                    <a:lumMod val="25000"/>
                  </a:schemeClr>
                </a:solidFill>
              </a:rPr>
              <a:t>Nutrition Monitoring &amp; Evaluation</a:t>
            </a:r>
          </a:p>
        </p:txBody>
      </p:sp>
      <p:sp>
        <p:nvSpPr>
          <p:cNvPr id="3" name="Content Placeholder 2">
            <a:extLst>
              <a:ext uri="{FF2B5EF4-FFF2-40B4-BE49-F238E27FC236}">
                <a16:creationId xmlns:a16="http://schemas.microsoft.com/office/drawing/2014/main" id="{D8D75591-3D52-BCEC-81D7-56921DA556D8}"/>
              </a:ext>
            </a:extLst>
          </p:cNvPr>
          <p:cNvSpPr>
            <a:spLocks noGrp="1"/>
          </p:cNvSpPr>
          <p:nvPr>
            <p:ph idx="1"/>
          </p:nvPr>
        </p:nvSpPr>
        <p:spPr>
          <a:xfrm>
            <a:off x="991334" y="1554948"/>
            <a:ext cx="5427526" cy="3535083"/>
          </a:xfrm>
        </p:spPr>
        <p:txBody>
          <a:bodyPr anchor="t">
            <a:noAutofit/>
          </a:bodyPr>
          <a:lstStyle/>
          <a:p>
            <a:r>
              <a:rPr lang="en-US" sz="3000" dirty="0">
                <a:solidFill>
                  <a:schemeClr val="bg2">
                    <a:lumMod val="25000"/>
                  </a:schemeClr>
                </a:solidFill>
              </a:rPr>
              <a:t>Food &amp; nutrition outcomes</a:t>
            </a:r>
          </a:p>
          <a:p>
            <a:r>
              <a:rPr lang="en-US" sz="3000" dirty="0">
                <a:solidFill>
                  <a:schemeClr val="bg2">
                    <a:lumMod val="25000"/>
                  </a:schemeClr>
                </a:solidFill>
              </a:rPr>
              <a:t>Anthropometric measures outcomes</a:t>
            </a:r>
          </a:p>
          <a:p>
            <a:r>
              <a:rPr lang="en-US" sz="3000" dirty="0">
                <a:solidFill>
                  <a:schemeClr val="bg2">
                    <a:lumMod val="25000"/>
                  </a:schemeClr>
                </a:solidFill>
              </a:rPr>
              <a:t>Biochemical data and medical tests outcomes</a:t>
            </a:r>
          </a:p>
          <a:p>
            <a:r>
              <a:rPr lang="en-US" sz="3000" dirty="0">
                <a:solidFill>
                  <a:schemeClr val="bg2">
                    <a:lumMod val="25000"/>
                  </a:schemeClr>
                </a:solidFill>
              </a:rPr>
              <a:t>Physical exam findings outcomes</a:t>
            </a:r>
          </a:p>
        </p:txBody>
      </p:sp>
      <p:pic>
        <p:nvPicPr>
          <p:cNvPr id="6146" name="Picture 2" descr="4 Steps of the Nutrition Care Process">
            <a:extLst>
              <a:ext uri="{FF2B5EF4-FFF2-40B4-BE49-F238E27FC236}">
                <a16:creationId xmlns:a16="http://schemas.microsoft.com/office/drawing/2014/main" id="{EB829C91-28F4-62D3-A2AE-DB77DF9787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36" r="5318"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C360B3-9F7D-1DCD-8339-94FF07BE61A0}"/>
              </a:ext>
            </a:extLst>
          </p:cNvPr>
          <p:cNvSpPr txBox="1"/>
          <p:nvPr/>
        </p:nvSpPr>
        <p:spPr>
          <a:xfrm>
            <a:off x="9435830" y="6206249"/>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27610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EC25-2966-6351-34E8-C60C41B53953}"/>
              </a:ext>
            </a:extLst>
          </p:cNvPr>
          <p:cNvSpPr>
            <a:spLocks noGrp="1"/>
          </p:cNvSpPr>
          <p:nvPr>
            <p:ph type="title"/>
          </p:nvPr>
        </p:nvSpPr>
        <p:spPr>
          <a:xfrm>
            <a:off x="974387" y="2407934"/>
            <a:ext cx="10515600" cy="1325563"/>
          </a:xfrm>
        </p:spPr>
        <p:txBody>
          <a:bodyPr/>
          <a:lstStyle/>
          <a:p>
            <a:pPr algn="ctr"/>
            <a:r>
              <a:rPr lang="en-US" b="1" dirty="0">
                <a:solidFill>
                  <a:schemeClr val="bg2">
                    <a:lumMod val="25000"/>
                  </a:schemeClr>
                </a:solidFill>
              </a:rPr>
              <a:t>III. Cardiovascular Disease</a:t>
            </a:r>
          </a:p>
        </p:txBody>
      </p:sp>
    </p:spTree>
    <p:extLst>
      <p:ext uri="{BB962C8B-B14F-4D97-AF65-F5344CB8AC3E}">
        <p14:creationId xmlns:p14="http://schemas.microsoft.com/office/powerpoint/2010/main" val="38878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6176824-7946-6969-3841-DD5C101DF4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0" name="Rectangle 19">
              <a:extLst>
                <a:ext uri="{FF2B5EF4-FFF2-40B4-BE49-F238E27FC236}">
                  <a16:creationId xmlns:a16="http://schemas.microsoft.com/office/drawing/2014/main" id="{C5675077-BFF1-36B0-EA6D-B4599DBA7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637796C-75D6-BAA5-036C-0E9E7F85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FBD50A-DBB5-04FA-45B9-183C84E4C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659E1E-0E9F-DC4F-40A9-CFA17EDF7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8217318" y="7059"/>
              <a:ext cx="3974283" cy="6872683"/>
            </a:xfrm>
            <a:prstGeom prst="rect">
              <a:avLst/>
            </a:prstGeom>
            <a:gradFill flip="none" rotWithShape="1">
              <a:gsLst>
                <a:gs pos="0">
                  <a:schemeClr val="accent2">
                    <a:alpha val="64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 name="Picture 2">
            <a:extLst>
              <a:ext uri="{FF2B5EF4-FFF2-40B4-BE49-F238E27FC236}">
                <a16:creationId xmlns:a16="http://schemas.microsoft.com/office/drawing/2014/main" id="{BE7BFF38-0DBA-3735-E69B-0EC250BC9E54}"/>
              </a:ext>
            </a:extLst>
          </p:cNvPr>
          <p:cNvPicPr>
            <a:picLocks noChangeAspect="1"/>
          </p:cNvPicPr>
          <p:nvPr/>
        </p:nvPicPr>
        <p:blipFill rotWithShape="1">
          <a:blip r:embed="rId3"/>
          <a:srcRect r="8460" b="-1"/>
          <a:stretch/>
        </p:blipFill>
        <p:spPr>
          <a:xfrm>
            <a:off x="122716" y="115738"/>
            <a:ext cx="11938653" cy="6618898"/>
          </a:xfrm>
          <a:prstGeom prst="rect">
            <a:avLst/>
          </a:prstGeom>
        </p:spPr>
      </p:pic>
    </p:spTree>
    <p:extLst>
      <p:ext uri="{BB962C8B-B14F-4D97-AF65-F5344CB8AC3E}">
        <p14:creationId xmlns:p14="http://schemas.microsoft.com/office/powerpoint/2010/main" val="35838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A0A9671-5B92-26A2-799A-51ADF0E39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202174" cy="1519356"/>
            <a:chOff x="0" y="-29768"/>
            <a:chExt cx="12202174" cy="1519356"/>
          </a:xfrm>
        </p:grpSpPr>
        <p:sp>
          <p:nvSpPr>
            <p:cNvPr id="12" name="Rectangle 11">
              <a:extLst>
                <a:ext uri="{FF2B5EF4-FFF2-40B4-BE49-F238E27FC236}">
                  <a16:creationId xmlns:a16="http://schemas.microsoft.com/office/drawing/2014/main" id="{71CC6B4C-401C-575A-AE8E-2739C2374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EFFA9F-9B89-18D4-F35B-F234DBA67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AAAC44-71DE-C03C-8778-4B46866A1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70A1959-C9BD-EFE6-89F0-E02C3E2D364C}"/>
              </a:ext>
            </a:extLst>
          </p:cNvPr>
          <p:cNvSpPr>
            <a:spLocks noGrp="1"/>
          </p:cNvSpPr>
          <p:nvPr>
            <p:ph type="title"/>
          </p:nvPr>
        </p:nvSpPr>
        <p:spPr>
          <a:xfrm>
            <a:off x="838200" y="5595614"/>
            <a:ext cx="6869906" cy="913975"/>
          </a:xfrm>
        </p:spPr>
        <p:txBody>
          <a:bodyPr vert="horz" lIns="91440" tIns="45720" rIns="91440" bIns="45720" rtlCol="0" anchor="ctr">
            <a:normAutofit/>
          </a:bodyPr>
          <a:lstStyle/>
          <a:p>
            <a:r>
              <a:rPr lang="en-US" sz="4000" b="1" kern="1200" dirty="0">
                <a:solidFill>
                  <a:srgbClr val="FFFFFF"/>
                </a:solidFill>
                <a:latin typeface="+mj-lt"/>
                <a:ea typeface="+mj-ea"/>
                <a:cs typeface="+mj-cs"/>
              </a:rPr>
              <a:t>CVD Statistics</a:t>
            </a:r>
          </a:p>
        </p:txBody>
      </p:sp>
      <p:pic>
        <p:nvPicPr>
          <p:cNvPr id="5" name="Content Placeholder 4">
            <a:extLst>
              <a:ext uri="{FF2B5EF4-FFF2-40B4-BE49-F238E27FC236}">
                <a16:creationId xmlns:a16="http://schemas.microsoft.com/office/drawing/2014/main" id="{900E4F19-FB5C-0106-9363-2F0800DC0B63}"/>
              </a:ext>
            </a:extLst>
          </p:cNvPr>
          <p:cNvPicPr>
            <a:picLocks noGrp="1" noChangeAspect="1"/>
          </p:cNvPicPr>
          <p:nvPr>
            <p:ph idx="1"/>
          </p:nvPr>
        </p:nvPicPr>
        <p:blipFill>
          <a:blip r:embed="rId3"/>
          <a:stretch>
            <a:fillRect/>
          </a:stretch>
        </p:blipFill>
        <p:spPr>
          <a:xfrm>
            <a:off x="0" y="280026"/>
            <a:ext cx="12153901" cy="4899207"/>
          </a:xfrm>
          <a:prstGeom prst="rect">
            <a:avLst/>
          </a:prstGeom>
        </p:spPr>
      </p:pic>
      <p:cxnSp>
        <p:nvCxnSpPr>
          <p:cNvPr id="7" name="Straight Connector 6">
            <a:extLst>
              <a:ext uri="{FF2B5EF4-FFF2-40B4-BE49-F238E27FC236}">
                <a16:creationId xmlns:a16="http://schemas.microsoft.com/office/drawing/2014/main" id="{7B4CBE7C-AFFC-10C4-6894-6579228D3489}"/>
              </a:ext>
            </a:extLst>
          </p:cNvPr>
          <p:cNvCxnSpPr/>
          <p:nvPr/>
        </p:nvCxnSpPr>
        <p:spPr>
          <a:xfrm>
            <a:off x="3440349" y="3307404"/>
            <a:ext cx="1926077"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44FEE22-FE7B-8F77-02FE-9F7A99F20F01}"/>
              </a:ext>
            </a:extLst>
          </p:cNvPr>
          <p:cNvCxnSpPr>
            <a:cxnSpLocks/>
          </p:cNvCxnSpPr>
          <p:nvPr/>
        </p:nvCxnSpPr>
        <p:spPr>
          <a:xfrm>
            <a:off x="3440349" y="3868366"/>
            <a:ext cx="1926077"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62557BDD-1DAA-346C-0922-22B73921F9EB}"/>
              </a:ext>
            </a:extLst>
          </p:cNvPr>
          <p:cNvSpPr/>
          <p:nvPr/>
        </p:nvSpPr>
        <p:spPr>
          <a:xfrm>
            <a:off x="5064868" y="4111748"/>
            <a:ext cx="603115" cy="363158"/>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4AB2DE01-D54D-523B-3B90-93F2DC093B44}"/>
              </a:ext>
            </a:extLst>
          </p:cNvPr>
          <p:cNvCxnSpPr/>
          <p:nvPr/>
        </p:nvCxnSpPr>
        <p:spPr>
          <a:xfrm>
            <a:off x="6318085" y="3307404"/>
            <a:ext cx="1926077"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409BD2-592C-5A8F-350A-F57D607F5E88}"/>
              </a:ext>
            </a:extLst>
          </p:cNvPr>
          <p:cNvCxnSpPr/>
          <p:nvPr/>
        </p:nvCxnSpPr>
        <p:spPr>
          <a:xfrm>
            <a:off x="9135864" y="4724399"/>
            <a:ext cx="1926077"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D485EA0-3202-E4CF-7CD6-428972231FD8}"/>
              </a:ext>
            </a:extLst>
          </p:cNvPr>
          <p:cNvCxnSpPr/>
          <p:nvPr/>
        </p:nvCxnSpPr>
        <p:spPr>
          <a:xfrm>
            <a:off x="9135864" y="4937068"/>
            <a:ext cx="1926077"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8EB9BE3E-889A-BF69-561B-5F366EEF42BB}"/>
              </a:ext>
            </a:extLst>
          </p:cNvPr>
          <p:cNvSpPr/>
          <p:nvPr/>
        </p:nvSpPr>
        <p:spPr>
          <a:xfrm>
            <a:off x="10295106" y="4093162"/>
            <a:ext cx="603115" cy="363158"/>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ED57255-EE54-5410-76C4-4A5AE63B8C9B}"/>
              </a:ext>
            </a:extLst>
          </p:cNvPr>
          <p:cNvSpPr/>
          <p:nvPr/>
        </p:nvSpPr>
        <p:spPr>
          <a:xfrm>
            <a:off x="350196" y="2801566"/>
            <a:ext cx="2138494" cy="91439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DCC045E2-F745-8F77-D95B-F47725AC1917}"/>
              </a:ext>
            </a:extLst>
          </p:cNvPr>
          <p:cNvCxnSpPr/>
          <p:nvPr/>
        </p:nvCxnSpPr>
        <p:spPr>
          <a:xfrm>
            <a:off x="6318085" y="3638137"/>
            <a:ext cx="1926077" cy="0"/>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322EB03-8A14-8488-1B1C-B9A0504C0FCA}"/>
              </a:ext>
            </a:extLst>
          </p:cNvPr>
          <p:cNvSpPr txBox="1"/>
          <p:nvPr/>
        </p:nvSpPr>
        <p:spPr>
          <a:xfrm>
            <a:off x="8491308" y="4756629"/>
            <a:ext cx="3607595" cy="934080"/>
          </a:xfrm>
          <a:prstGeom prst="rect">
            <a:avLst/>
          </a:prstGeom>
        </p:spPr>
        <p:txBody>
          <a:bodyPr vert="horz" lIns="91440" tIns="45720" rIns="91440" bIns="45720" rtlCol="0" anchor="ctr">
            <a:normAutofit/>
          </a:bodyPr>
          <a:lstStyle/>
          <a:p>
            <a:pPr algn="r" defTabSz="914400">
              <a:lnSpc>
                <a:spcPct val="90000"/>
              </a:lnSpc>
              <a:spcBef>
                <a:spcPts val="1000"/>
              </a:spcBef>
            </a:pPr>
            <a:r>
              <a:rPr lang="en-US" sz="1200" kern="1200" dirty="0">
                <a:solidFill>
                  <a:schemeClr val="bg2">
                    <a:lumMod val="25000"/>
                  </a:schemeClr>
                </a:solidFill>
                <a:latin typeface="+mn-lt"/>
                <a:ea typeface="+mn-ea"/>
                <a:cs typeface="+mn-cs"/>
              </a:rPr>
              <a:t>WHO, 2021</a:t>
            </a:r>
          </a:p>
        </p:txBody>
      </p:sp>
    </p:spTree>
    <p:extLst>
      <p:ext uri="{BB962C8B-B14F-4D97-AF65-F5344CB8AC3E}">
        <p14:creationId xmlns:p14="http://schemas.microsoft.com/office/powerpoint/2010/main" val="32142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65799-F6AB-B23D-A758-5B4FD9F5E8E7}"/>
              </a:ext>
            </a:extLst>
          </p:cNvPr>
          <p:cNvSpPr>
            <a:spLocks noGrp="1"/>
          </p:cNvSpPr>
          <p:nvPr>
            <p:ph type="title"/>
          </p:nvPr>
        </p:nvSpPr>
        <p:spPr>
          <a:xfrm>
            <a:off x="5133989" y="-340821"/>
            <a:ext cx="6251110" cy="1783080"/>
          </a:xfrm>
        </p:spPr>
        <p:txBody>
          <a:bodyPr anchor="b">
            <a:normAutofit/>
          </a:bodyPr>
          <a:lstStyle/>
          <a:p>
            <a:r>
              <a:rPr lang="en-US" sz="5400" dirty="0">
                <a:solidFill>
                  <a:schemeClr val="bg2">
                    <a:lumMod val="25000"/>
                  </a:schemeClr>
                </a:solidFill>
              </a:rPr>
              <a:t>Outline</a:t>
            </a:r>
          </a:p>
        </p:txBody>
      </p:sp>
      <p:pic>
        <p:nvPicPr>
          <p:cNvPr id="5" name="Picture 4" descr="Scan of a human brain in a neurology clinic">
            <a:extLst>
              <a:ext uri="{FF2B5EF4-FFF2-40B4-BE49-F238E27FC236}">
                <a16:creationId xmlns:a16="http://schemas.microsoft.com/office/drawing/2014/main" id="{C80C2120-88A5-4EF2-DA17-7D189798C008}"/>
              </a:ext>
            </a:extLst>
          </p:cNvPr>
          <p:cNvPicPr>
            <a:picLocks noChangeAspect="1"/>
          </p:cNvPicPr>
          <p:nvPr/>
        </p:nvPicPr>
        <p:blipFill rotWithShape="1">
          <a:blip r:embed="rId3"/>
          <a:srcRect l="4906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3232CD-001C-303C-1D74-DFF3C544F7DF}"/>
              </a:ext>
            </a:extLst>
          </p:cNvPr>
          <p:cNvSpPr>
            <a:spLocks noGrp="1"/>
          </p:cNvSpPr>
          <p:nvPr>
            <p:ph idx="1"/>
          </p:nvPr>
        </p:nvSpPr>
        <p:spPr>
          <a:xfrm>
            <a:off x="4657345" y="1442259"/>
            <a:ext cx="7531606" cy="3483864"/>
          </a:xfrm>
        </p:spPr>
        <p:txBody>
          <a:bodyPr>
            <a:noAutofit/>
          </a:bodyPr>
          <a:lstStyle/>
          <a:p>
            <a:pPr marL="571500" indent="-571500">
              <a:buAutoNum type="romanUcPeriod"/>
            </a:pPr>
            <a:r>
              <a:rPr lang="en-US" sz="2500" dirty="0">
                <a:solidFill>
                  <a:schemeClr val="bg2">
                    <a:lumMod val="25000"/>
                  </a:schemeClr>
                </a:solidFill>
              </a:rPr>
              <a:t>Case Study 1: Meet Sara</a:t>
            </a:r>
          </a:p>
          <a:p>
            <a:pPr marL="571500" indent="-571500">
              <a:buAutoNum type="romanUcPeriod"/>
            </a:pPr>
            <a:r>
              <a:rPr lang="en-US" sz="2500" dirty="0">
                <a:solidFill>
                  <a:schemeClr val="bg2">
                    <a:lumMod val="25000"/>
                  </a:schemeClr>
                </a:solidFill>
              </a:rPr>
              <a:t>Components of the Medical Nutrition Therapy</a:t>
            </a:r>
          </a:p>
          <a:p>
            <a:pPr marL="571500" indent="-571500">
              <a:buAutoNum type="romanUcPeriod"/>
            </a:pPr>
            <a:r>
              <a:rPr lang="en-US" sz="2500" dirty="0">
                <a:solidFill>
                  <a:schemeClr val="bg2">
                    <a:lumMod val="25000"/>
                  </a:schemeClr>
                </a:solidFill>
              </a:rPr>
              <a:t>Cardiovascular Disease</a:t>
            </a:r>
          </a:p>
          <a:p>
            <a:pPr marL="571500" indent="-571500">
              <a:buAutoNum type="romanUcPeriod"/>
            </a:pPr>
            <a:r>
              <a:rPr lang="en-US" sz="2500" dirty="0">
                <a:solidFill>
                  <a:schemeClr val="bg2">
                    <a:lumMod val="25000"/>
                  </a:schemeClr>
                </a:solidFill>
              </a:rPr>
              <a:t>Cardiovascular Health and the Nutrition Care Process</a:t>
            </a:r>
          </a:p>
          <a:p>
            <a:pPr marL="0" indent="0">
              <a:buNone/>
            </a:pPr>
            <a:r>
              <a:rPr lang="en-US" sz="2500" dirty="0">
                <a:solidFill>
                  <a:schemeClr val="bg2">
                    <a:lumMod val="25000"/>
                  </a:schemeClr>
                </a:solidFill>
              </a:rPr>
              <a:t>	A. CVD &amp; Nutrition </a:t>
            </a:r>
            <a:r>
              <a:rPr lang="en-US" sz="2500" b="1" dirty="0">
                <a:solidFill>
                  <a:schemeClr val="bg2">
                    <a:lumMod val="25000"/>
                  </a:schemeClr>
                </a:solidFill>
              </a:rPr>
              <a:t>Assessment</a:t>
            </a:r>
          </a:p>
          <a:p>
            <a:pPr marL="0" indent="0">
              <a:buNone/>
            </a:pPr>
            <a:r>
              <a:rPr lang="en-US" sz="2500" dirty="0">
                <a:solidFill>
                  <a:schemeClr val="bg2">
                    <a:lumMod val="25000"/>
                  </a:schemeClr>
                </a:solidFill>
              </a:rPr>
              <a:t>	B. CVD &amp; Nutrition </a:t>
            </a:r>
            <a:r>
              <a:rPr lang="en-US" sz="2500" b="1" dirty="0">
                <a:solidFill>
                  <a:schemeClr val="bg2">
                    <a:lumMod val="25000"/>
                  </a:schemeClr>
                </a:solidFill>
              </a:rPr>
              <a:t>Diagnosis</a:t>
            </a:r>
            <a:r>
              <a:rPr lang="en-US" sz="2500" dirty="0">
                <a:solidFill>
                  <a:schemeClr val="bg2">
                    <a:lumMod val="25000"/>
                  </a:schemeClr>
                </a:solidFill>
              </a:rPr>
              <a:t> &amp; </a:t>
            </a:r>
            <a:r>
              <a:rPr lang="en-US" sz="2500" b="1" dirty="0">
                <a:solidFill>
                  <a:schemeClr val="bg2">
                    <a:lumMod val="25000"/>
                  </a:schemeClr>
                </a:solidFill>
              </a:rPr>
              <a:t>Intervention</a:t>
            </a:r>
          </a:p>
          <a:p>
            <a:pPr marL="0" indent="0">
              <a:buNone/>
            </a:pPr>
            <a:r>
              <a:rPr lang="en-US" sz="2500" dirty="0">
                <a:solidFill>
                  <a:schemeClr val="bg2">
                    <a:lumMod val="25000"/>
                  </a:schemeClr>
                </a:solidFill>
              </a:rPr>
              <a:t>	C. CVD &amp; Nutrition </a:t>
            </a:r>
            <a:r>
              <a:rPr lang="en-US" sz="2500" b="1" dirty="0">
                <a:solidFill>
                  <a:schemeClr val="bg2">
                    <a:lumMod val="25000"/>
                  </a:schemeClr>
                </a:solidFill>
              </a:rPr>
              <a:t>Monitoring</a:t>
            </a:r>
            <a:r>
              <a:rPr lang="en-US" sz="2500" dirty="0">
                <a:solidFill>
                  <a:schemeClr val="bg2">
                    <a:lumMod val="25000"/>
                  </a:schemeClr>
                </a:solidFill>
              </a:rPr>
              <a:t> &amp; </a:t>
            </a:r>
            <a:r>
              <a:rPr lang="en-US" sz="2500" b="1" dirty="0">
                <a:solidFill>
                  <a:schemeClr val="bg2">
                    <a:lumMod val="25000"/>
                  </a:schemeClr>
                </a:solidFill>
              </a:rPr>
              <a:t>Evaluation</a:t>
            </a:r>
          </a:p>
          <a:p>
            <a:pPr marL="0" indent="0">
              <a:buNone/>
            </a:pPr>
            <a:r>
              <a:rPr lang="en-US" sz="2500" dirty="0">
                <a:solidFill>
                  <a:schemeClr val="bg2">
                    <a:lumMod val="25000"/>
                  </a:schemeClr>
                </a:solidFill>
              </a:rPr>
              <a:t>V. Life Course of Cardiovascular Health</a:t>
            </a:r>
          </a:p>
          <a:p>
            <a:pPr marL="0" indent="0">
              <a:buNone/>
            </a:pPr>
            <a:r>
              <a:rPr lang="en-US" sz="2500" dirty="0">
                <a:solidFill>
                  <a:schemeClr val="bg2">
                    <a:lumMod val="25000"/>
                  </a:schemeClr>
                </a:solidFill>
              </a:rPr>
              <a:t>VI. Conclusion</a:t>
            </a:r>
          </a:p>
          <a:p>
            <a:pPr marL="0" indent="0">
              <a:buNone/>
            </a:pPr>
            <a:r>
              <a:rPr lang="en-US" sz="2500" dirty="0">
                <a:solidFill>
                  <a:schemeClr val="bg2">
                    <a:lumMod val="25000"/>
                  </a:schemeClr>
                </a:solidFill>
              </a:rPr>
              <a:t>VII. Case Study 2: Meet Chadi</a:t>
            </a:r>
          </a:p>
        </p:txBody>
      </p:sp>
    </p:spTree>
    <p:extLst>
      <p:ext uri="{BB962C8B-B14F-4D97-AF65-F5344CB8AC3E}">
        <p14:creationId xmlns:p14="http://schemas.microsoft.com/office/powerpoint/2010/main" val="41557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arn(inVertical)">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35F16-AF9F-D463-F872-1D9673D2BD77}"/>
              </a:ext>
            </a:extLst>
          </p:cNvPr>
          <p:cNvSpPr>
            <a:spLocks noGrp="1"/>
          </p:cNvSpPr>
          <p:nvPr>
            <p:ph type="title"/>
          </p:nvPr>
        </p:nvSpPr>
        <p:spPr>
          <a:xfrm>
            <a:off x="1417067" y="1068057"/>
            <a:ext cx="9357865" cy="1041901"/>
          </a:xfrm>
        </p:spPr>
        <p:txBody>
          <a:bodyPr vert="horz" lIns="91440" tIns="45720" rIns="91440" bIns="45720" rtlCol="0" anchor="ctr">
            <a:normAutofit/>
          </a:bodyPr>
          <a:lstStyle/>
          <a:p>
            <a:r>
              <a:rPr lang="en-US" sz="4000" b="1" kern="1200" dirty="0">
                <a:solidFill>
                  <a:schemeClr val="bg1"/>
                </a:solidFill>
                <a:latin typeface="+mj-lt"/>
                <a:ea typeface="+mj-ea"/>
                <a:cs typeface="+mj-cs"/>
              </a:rPr>
              <a:t>CVD Statistics</a:t>
            </a:r>
          </a:p>
        </p:txBody>
      </p:sp>
      <p:sp>
        <p:nvSpPr>
          <p:cNvPr id="3" name="Content Placeholder 2">
            <a:extLst>
              <a:ext uri="{FF2B5EF4-FFF2-40B4-BE49-F238E27FC236}">
                <a16:creationId xmlns:a16="http://schemas.microsoft.com/office/drawing/2014/main" id="{E949CD88-052D-6407-557D-6B9B5F8A3300}"/>
              </a:ext>
            </a:extLst>
          </p:cNvPr>
          <p:cNvSpPr>
            <a:spLocks noGrp="1"/>
          </p:cNvSpPr>
          <p:nvPr>
            <p:ph idx="1"/>
          </p:nvPr>
        </p:nvSpPr>
        <p:spPr>
          <a:xfrm>
            <a:off x="1417067" y="1887901"/>
            <a:ext cx="9679144" cy="3679963"/>
          </a:xfrm>
        </p:spPr>
        <p:txBody>
          <a:bodyPr vert="horz" lIns="91440" tIns="45720" rIns="91440" bIns="45720" rtlCol="0">
            <a:noAutofit/>
          </a:bodyPr>
          <a:lstStyle/>
          <a:p>
            <a:r>
              <a:rPr lang="en-US" sz="2600" dirty="0">
                <a:solidFill>
                  <a:schemeClr val="bg2">
                    <a:lumMod val="25000"/>
                  </a:schemeClr>
                </a:solidFill>
              </a:rPr>
              <a:t>Even though CVD remains the leading cause of worldwide mortality. </a:t>
            </a:r>
          </a:p>
          <a:p>
            <a:r>
              <a:rPr lang="en-US" sz="2600" dirty="0">
                <a:solidFill>
                  <a:schemeClr val="bg2">
                    <a:lumMod val="25000"/>
                  </a:schemeClr>
                </a:solidFill>
              </a:rPr>
              <a:t>Between 1980 and 2000 the mortality rates from coronary heart disease (CHD) in the United States fell by more than 40%.</a:t>
            </a:r>
          </a:p>
          <a:p>
            <a:pPr lvl="1"/>
            <a:r>
              <a:rPr lang="en-US" sz="2600" dirty="0">
                <a:solidFill>
                  <a:schemeClr val="bg2">
                    <a:lumMod val="25000"/>
                  </a:schemeClr>
                </a:solidFill>
              </a:rPr>
              <a:t>Almost </a:t>
            </a:r>
            <a:r>
              <a:rPr lang="en-US" sz="2600" b="1" dirty="0">
                <a:solidFill>
                  <a:schemeClr val="bg2">
                    <a:lumMod val="25000"/>
                  </a:schemeClr>
                </a:solidFill>
              </a:rPr>
              <a:t>50%</a:t>
            </a:r>
            <a:r>
              <a:rPr lang="en-US" sz="2600" dirty="0">
                <a:solidFill>
                  <a:schemeClr val="bg2">
                    <a:lumMod val="25000"/>
                  </a:schemeClr>
                </a:solidFill>
              </a:rPr>
              <a:t> of  the </a:t>
            </a:r>
            <a:r>
              <a:rPr lang="en-US" sz="2600" b="1" dirty="0">
                <a:solidFill>
                  <a:schemeClr val="bg2">
                    <a:lumMod val="25000"/>
                  </a:schemeClr>
                </a:solidFill>
              </a:rPr>
              <a:t>reduction has </a:t>
            </a:r>
            <a:r>
              <a:rPr lang="en-US" sz="2600" dirty="0">
                <a:solidFill>
                  <a:schemeClr val="bg2">
                    <a:lumMod val="25000"/>
                  </a:schemeClr>
                </a:solidFill>
              </a:rPr>
              <a:t>been attributed to improvement in </a:t>
            </a:r>
            <a:r>
              <a:rPr lang="en-US" sz="2600" b="1" dirty="0">
                <a:solidFill>
                  <a:schemeClr val="bg2">
                    <a:lumMod val="25000"/>
                  </a:schemeClr>
                </a:solidFill>
              </a:rPr>
              <a:t>lifestyle-related risk factors </a:t>
            </a:r>
            <a:r>
              <a:rPr lang="en-US" sz="2600" dirty="0">
                <a:solidFill>
                  <a:schemeClr val="bg2">
                    <a:lumMod val="25000"/>
                  </a:schemeClr>
                </a:solidFill>
              </a:rPr>
              <a:t>such as: smoking cessation, increased physical activity, and better control of cholesterol and blood pressure,</a:t>
            </a:r>
          </a:p>
          <a:p>
            <a:pPr lvl="1"/>
            <a:r>
              <a:rPr lang="en-US" sz="2600" dirty="0">
                <a:solidFill>
                  <a:schemeClr val="bg2">
                    <a:lumMod val="25000"/>
                  </a:schemeClr>
                </a:solidFill>
              </a:rPr>
              <a:t>However, increases in obesity and diabetes moved in the opposite direction and could potentially wipeout the gains</a:t>
            </a:r>
          </a:p>
        </p:txBody>
      </p:sp>
      <p:sp>
        <p:nvSpPr>
          <p:cNvPr id="4" name="TextBox 3">
            <a:extLst>
              <a:ext uri="{FF2B5EF4-FFF2-40B4-BE49-F238E27FC236}">
                <a16:creationId xmlns:a16="http://schemas.microsoft.com/office/drawing/2014/main" id="{1A96CB7A-CE51-8348-733B-8625D9DB4E8D}"/>
              </a:ext>
            </a:extLst>
          </p:cNvPr>
          <p:cNvSpPr txBox="1"/>
          <p:nvPr/>
        </p:nvSpPr>
        <p:spPr>
          <a:xfrm>
            <a:off x="8497681" y="6293873"/>
            <a:ext cx="4554501" cy="269996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200" dirty="0" err="1">
                <a:solidFill>
                  <a:schemeClr val="tx2">
                    <a:lumMod val="75000"/>
                  </a:schemeClr>
                </a:solidFill>
              </a:rPr>
              <a:t>Rippe</a:t>
            </a:r>
            <a:r>
              <a:rPr lang="en-US" sz="1200" dirty="0">
                <a:solidFill>
                  <a:schemeClr val="tx2">
                    <a:lumMod val="75000"/>
                  </a:schemeClr>
                </a:solidFill>
              </a:rPr>
              <a:t>, 2019</a:t>
            </a:r>
          </a:p>
        </p:txBody>
      </p:sp>
    </p:spTree>
    <p:extLst>
      <p:ext uri="{BB962C8B-B14F-4D97-AF65-F5344CB8AC3E}">
        <p14:creationId xmlns:p14="http://schemas.microsoft.com/office/powerpoint/2010/main" val="23815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DDC909-0D9A-6E9C-E411-2D9E20EF0E04}"/>
              </a:ext>
            </a:extLst>
          </p:cNvPr>
          <p:cNvSpPr>
            <a:spLocks noGrp="1" noChangeArrowheads="1"/>
          </p:cNvSpPr>
          <p:nvPr>
            <p:ph type="title"/>
          </p:nvPr>
        </p:nvSpPr>
        <p:spPr/>
        <p:txBody>
          <a:bodyPr/>
          <a:lstStyle/>
          <a:p>
            <a:pPr eaLnBrk="1" hangingPunct="1"/>
            <a:r>
              <a:rPr lang="en-US" altLang="en-US" b="1" dirty="0">
                <a:solidFill>
                  <a:schemeClr val="bg2">
                    <a:lumMod val="25000"/>
                  </a:schemeClr>
                </a:solidFill>
              </a:rPr>
              <a:t>CVD Risk Factors: Modifiable &amp; none modifiable</a:t>
            </a:r>
          </a:p>
        </p:txBody>
      </p:sp>
      <p:graphicFrame>
        <p:nvGraphicFramePr>
          <p:cNvPr id="17414" name="Rectangle 3">
            <a:extLst>
              <a:ext uri="{FF2B5EF4-FFF2-40B4-BE49-F238E27FC236}">
                <a16:creationId xmlns:a16="http://schemas.microsoft.com/office/drawing/2014/main" id="{D3E54BAB-EFA0-66D7-9618-52D6BFB4D49A}"/>
              </a:ext>
            </a:extLst>
          </p:cNvPr>
          <p:cNvGraphicFramePr>
            <a:graphicFrameLocks noGrp="1"/>
          </p:cNvGraphicFramePr>
          <p:nvPr>
            <p:ph sz="half" idx="1"/>
            <p:extLst>
              <p:ext uri="{D42A27DB-BD31-4B8C-83A1-F6EECF244321}">
                <p14:modId xmlns:p14="http://schemas.microsoft.com/office/powerpoint/2010/main" val="817694131"/>
              </p:ext>
            </p:extLst>
          </p:nvPr>
        </p:nvGraphicFramePr>
        <p:xfrm>
          <a:off x="1011677" y="1676401"/>
          <a:ext cx="10695909"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F4B6593-61FD-9E7A-EF52-044FC706AFAF}"/>
              </a:ext>
            </a:extLst>
          </p:cNvPr>
          <p:cNvSpPr txBox="1"/>
          <p:nvPr/>
        </p:nvSpPr>
        <p:spPr>
          <a:xfrm>
            <a:off x="10454185" y="6492875"/>
            <a:ext cx="967060" cy="276999"/>
          </a:xfrm>
          <a:prstGeom prst="rect">
            <a:avLst/>
          </a:prstGeom>
          <a:noFill/>
        </p:spPr>
        <p:txBody>
          <a:bodyPr wrap="none" rtlCol="0">
            <a:spAutoFit/>
          </a:bodyPr>
          <a:lstStyle/>
          <a:p>
            <a:r>
              <a:rPr lang="en-US" sz="1200" dirty="0" err="1">
                <a:solidFill>
                  <a:schemeClr val="bg2">
                    <a:lumMod val="25000"/>
                  </a:schemeClr>
                </a:solidFill>
              </a:rPr>
              <a:t>Rippe</a:t>
            </a:r>
            <a:r>
              <a:rPr lang="en-US" sz="1200" dirty="0">
                <a:solidFill>
                  <a:schemeClr val="bg2">
                    <a:lumMod val="25000"/>
                  </a:schemeClr>
                </a:solidFill>
              </a:rPr>
              <a:t>, 2019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57CC-B25A-3EA1-83F0-B36A919F680E}"/>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b="1" kern="1200" dirty="0">
                <a:solidFill>
                  <a:schemeClr val="bg2">
                    <a:lumMod val="25000"/>
                  </a:schemeClr>
                </a:solidFill>
                <a:latin typeface="+mj-lt"/>
                <a:ea typeface="+mj-ea"/>
                <a:cs typeface="+mj-cs"/>
              </a:rPr>
              <a:t>Lifestyle therapy for CVD</a:t>
            </a:r>
          </a:p>
        </p:txBody>
      </p:sp>
      <p:sp>
        <p:nvSpPr>
          <p:cNvPr id="40" name="Freeform: Shape 3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up of a document&#10;&#10;Description automatically generated">
            <a:extLst>
              <a:ext uri="{FF2B5EF4-FFF2-40B4-BE49-F238E27FC236}">
                <a16:creationId xmlns:a16="http://schemas.microsoft.com/office/drawing/2014/main" id="{CCE34595-D13D-981B-0288-BB91DF67F075}"/>
              </a:ext>
            </a:extLst>
          </p:cNvPr>
          <p:cNvPicPr>
            <a:picLocks noChangeAspect="1"/>
          </p:cNvPicPr>
          <p:nvPr/>
        </p:nvPicPr>
        <p:blipFill rotWithShape="1">
          <a:blip r:embed="rId2"/>
          <a:srcRect t="16062" r="3" b="38978"/>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4" name="Picture 3" descr="A close-up of a newspaper&#10;&#10;Description automatically generated">
            <a:extLst>
              <a:ext uri="{FF2B5EF4-FFF2-40B4-BE49-F238E27FC236}">
                <a16:creationId xmlns:a16="http://schemas.microsoft.com/office/drawing/2014/main" id="{A82D81AA-CD05-BA90-6862-2FA0B505B90D}"/>
              </a:ext>
            </a:extLst>
          </p:cNvPr>
          <p:cNvPicPr>
            <a:picLocks noChangeAspect="1"/>
          </p:cNvPicPr>
          <p:nvPr/>
        </p:nvPicPr>
        <p:blipFill rotWithShape="1">
          <a:blip r:embed="rId3"/>
          <a:srcRect r="4578"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44" name="Oval 43">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screenshot of a medical research&#10;&#10;Description automatically generated">
            <a:extLst>
              <a:ext uri="{FF2B5EF4-FFF2-40B4-BE49-F238E27FC236}">
                <a16:creationId xmlns:a16="http://schemas.microsoft.com/office/drawing/2014/main" id="{96E3EE45-9DC5-4A93-3D37-5E8FF69FDAC1}"/>
              </a:ext>
            </a:extLst>
          </p:cNvPr>
          <p:cNvPicPr>
            <a:picLocks noChangeAspect="1"/>
          </p:cNvPicPr>
          <p:nvPr/>
        </p:nvPicPr>
        <p:blipFill rotWithShape="1">
          <a:blip r:embed="rId4"/>
          <a:srcRect r="1671" b="5"/>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6" name="Freeform: Shape 45">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screenshot of a medical report&#10;&#10;Description automatically generated">
            <a:extLst>
              <a:ext uri="{FF2B5EF4-FFF2-40B4-BE49-F238E27FC236}">
                <a16:creationId xmlns:a16="http://schemas.microsoft.com/office/drawing/2014/main" id="{2CEE73FE-627D-EAEA-AB86-574D38284A70}"/>
              </a:ext>
            </a:extLst>
          </p:cNvPr>
          <p:cNvPicPr>
            <a:picLocks noChangeAspect="1"/>
          </p:cNvPicPr>
          <p:nvPr/>
        </p:nvPicPr>
        <p:blipFill rotWithShape="1">
          <a:blip r:embed="rId5"/>
          <a:srcRect t="1662" r="6" b="5526"/>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8" name="Freeform: Shape 47">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creenshot of a document&#10;&#10;Description automatically generated">
            <a:extLst>
              <a:ext uri="{FF2B5EF4-FFF2-40B4-BE49-F238E27FC236}">
                <a16:creationId xmlns:a16="http://schemas.microsoft.com/office/drawing/2014/main" id="{F56FED02-317B-81A8-7D73-295D00168224}"/>
              </a:ext>
            </a:extLst>
          </p:cNvPr>
          <p:cNvPicPr>
            <a:picLocks noChangeAspect="1"/>
          </p:cNvPicPr>
          <p:nvPr/>
        </p:nvPicPr>
        <p:blipFill rotWithShape="1">
          <a:blip r:embed="rId6"/>
          <a:srcRect r="5" b="22918"/>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05144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C39A-E365-CFA8-BC93-ECA96DE34D5D}"/>
              </a:ext>
            </a:extLst>
          </p:cNvPr>
          <p:cNvSpPr>
            <a:spLocks noGrp="1"/>
          </p:cNvSpPr>
          <p:nvPr>
            <p:ph type="title"/>
          </p:nvPr>
        </p:nvSpPr>
        <p:spPr>
          <a:xfrm>
            <a:off x="402312" y="591759"/>
            <a:ext cx="2997789" cy="1325563"/>
          </a:xfrm>
        </p:spPr>
        <p:txBody>
          <a:bodyPr>
            <a:normAutofit/>
          </a:bodyPr>
          <a:lstStyle/>
          <a:p>
            <a:r>
              <a:rPr lang="en-US" b="1" dirty="0">
                <a:solidFill>
                  <a:schemeClr val="bg2">
                    <a:lumMod val="25000"/>
                  </a:schemeClr>
                </a:solidFill>
              </a:rPr>
              <a:t>ASCVD Prevention</a:t>
            </a:r>
          </a:p>
        </p:txBody>
      </p:sp>
      <p:sp>
        <p:nvSpPr>
          <p:cNvPr id="7" name="TextBox 6">
            <a:extLst>
              <a:ext uri="{FF2B5EF4-FFF2-40B4-BE49-F238E27FC236}">
                <a16:creationId xmlns:a16="http://schemas.microsoft.com/office/drawing/2014/main" id="{7A61815D-9D09-6778-57A3-D3B5ED32DF66}"/>
              </a:ext>
            </a:extLst>
          </p:cNvPr>
          <p:cNvSpPr txBox="1"/>
          <p:nvPr/>
        </p:nvSpPr>
        <p:spPr>
          <a:xfrm>
            <a:off x="618274" y="4511915"/>
            <a:ext cx="2275051" cy="1754326"/>
          </a:xfrm>
          <a:prstGeom prst="rect">
            <a:avLst/>
          </a:prstGeom>
          <a:noFill/>
        </p:spPr>
        <p:txBody>
          <a:bodyPr wrap="square">
            <a:spAutoFit/>
          </a:bodyPr>
          <a:lstStyle/>
          <a:p>
            <a:r>
              <a:rPr lang="en-US" sz="1200" dirty="0">
                <a:solidFill>
                  <a:schemeClr val="bg2">
                    <a:lumMod val="25000"/>
                  </a:schemeClr>
                </a:solidFill>
              </a:rPr>
              <a:t>Abbreviations: </a:t>
            </a:r>
            <a:r>
              <a:rPr lang="en-US" sz="1200" dirty="0" err="1">
                <a:solidFill>
                  <a:schemeClr val="bg2">
                    <a:lumMod val="25000"/>
                  </a:schemeClr>
                </a:solidFill>
              </a:rPr>
              <a:t>apoB</a:t>
            </a:r>
            <a:r>
              <a:rPr lang="en-US" sz="1200" dirty="0">
                <a:solidFill>
                  <a:schemeClr val="bg2">
                    <a:lumMod val="25000"/>
                  </a:schemeClr>
                </a:solidFill>
              </a:rPr>
              <a:t>, apolipoprotein B; ASCVD, atherosclerotic cardiovascular disease; CAC, coronary artery calcium; </a:t>
            </a:r>
            <a:r>
              <a:rPr lang="en-US" sz="1200" dirty="0" err="1">
                <a:solidFill>
                  <a:schemeClr val="bg2">
                    <a:lumMod val="25000"/>
                  </a:schemeClr>
                </a:solidFill>
              </a:rPr>
              <a:t>hsCRP</a:t>
            </a:r>
            <a:r>
              <a:rPr lang="en-US" sz="1200" dirty="0">
                <a:solidFill>
                  <a:schemeClr val="bg2">
                    <a:lumMod val="25000"/>
                  </a:schemeClr>
                </a:solidFill>
              </a:rPr>
              <a:t>, high-sensitivity C-reactive protein; LDL-C, low-density lipoprotein cholesterol; </a:t>
            </a:r>
            <a:r>
              <a:rPr lang="en-US" sz="1200" dirty="0" err="1">
                <a:solidFill>
                  <a:schemeClr val="bg2">
                    <a:lumMod val="25000"/>
                  </a:schemeClr>
                </a:solidFill>
              </a:rPr>
              <a:t>Lp</a:t>
            </a:r>
            <a:r>
              <a:rPr lang="en-US" sz="1200" dirty="0">
                <a:solidFill>
                  <a:schemeClr val="bg2">
                    <a:lumMod val="25000"/>
                  </a:schemeClr>
                </a:solidFill>
              </a:rPr>
              <a:t>(a), lipoprotein (a)</a:t>
            </a:r>
          </a:p>
        </p:txBody>
      </p:sp>
      <p:pic>
        <p:nvPicPr>
          <p:cNvPr id="5" name="Picture 4">
            <a:extLst>
              <a:ext uri="{FF2B5EF4-FFF2-40B4-BE49-F238E27FC236}">
                <a16:creationId xmlns:a16="http://schemas.microsoft.com/office/drawing/2014/main" id="{B78CAC6C-96FB-EB07-184E-3ED1316C0626}"/>
              </a:ext>
            </a:extLst>
          </p:cNvPr>
          <p:cNvPicPr>
            <a:picLocks noChangeAspect="1"/>
          </p:cNvPicPr>
          <p:nvPr/>
        </p:nvPicPr>
        <p:blipFill>
          <a:blip r:embed="rId2"/>
          <a:stretch>
            <a:fillRect/>
          </a:stretch>
        </p:blipFill>
        <p:spPr>
          <a:xfrm>
            <a:off x="3228620" y="122135"/>
            <a:ext cx="8963380" cy="6666432"/>
          </a:xfrm>
          <a:prstGeom prst="rect">
            <a:avLst/>
          </a:prstGeom>
        </p:spPr>
      </p:pic>
      <p:sp>
        <p:nvSpPr>
          <p:cNvPr id="8" name="TextBox 7">
            <a:extLst>
              <a:ext uri="{FF2B5EF4-FFF2-40B4-BE49-F238E27FC236}">
                <a16:creationId xmlns:a16="http://schemas.microsoft.com/office/drawing/2014/main" id="{C60E0004-BDF4-14CE-7F59-AD50A64E83D5}"/>
              </a:ext>
            </a:extLst>
          </p:cNvPr>
          <p:cNvSpPr txBox="1"/>
          <p:nvPr/>
        </p:nvSpPr>
        <p:spPr>
          <a:xfrm>
            <a:off x="831781" y="2598003"/>
            <a:ext cx="1632073" cy="830997"/>
          </a:xfrm>
          <a:prstGeom prst="rect">
            <a:avLst/>
          </a:prstGeom>
          <a:noFill/>
        </p:spPr>
        <p:txBody>
          <a:bodyPr wrap="square">
            <a:spAutoFit/>
          </a:bodyPr>
          <a:lstStyle/>
          <a:p>
            <a:r>
              <a:rPr lang="en-US" sz="1200" dirty="0">
                <a:solidFill>
                  <a:schemeClr val="tx2">
                    <a:lumMod val="75000"/>
                  </a:schemeClr>
                </a:solidFill>
              </a:rPr>
              <a:t>American College of Cardiology &amp; American Heart Association, 2019</a:t>
            </a:r>
          </a:p>
        </p:txBody>
      </p:sp>
      <p:sp>
        <p:nvSpPr>
          <p:cNvPr id="11" name="Oval 10">
            <a:extLst>
              <a:ext uri="{FF2B5EF4-FFF2-40B4-BE49-F238E27FC236}">
                <a16:creationId xmlns:a16="http://schemas.microsoft.com/office/drawing/2014/main" id="{10657EA6-E0CF-4F0B-8B2C-8D0EF96D95EB}"/>
              </a:ext>
            </a:extLst>
          </p:cNvPr>
          <p:cNvSpPr/>
          <p:nvPr/>
        </p:nvSpPr>
        <p:spPr>
          <a:xfrm>
            <a:off x="6438040" y="915946"/>
            <a:ext cx="2997789" cy="10013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286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062393-9D4A-3EBE-DE76-112633A05B72}"/>
              </a:ext>
            </a:extLst>
          </p:cNvPr>
          <p:cNvPicPr>
            <a:picLocks noChangeAspect="1"/>
          </p:cNvPicPr>
          <p:nvPr/>
        </p:nvPicPr>
        <p:blipFill rotWithShape="1">
          <a:blip r:embed="rId3"/>
          <a:srcRect r="7999" b="1"/>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F7B3E1-8A54-7A9A-63D2-4CB977D4CDAE}"/>
              </a:ext>
            </a:extLst>
          </p:cNvPr>
          <p:cNvSpPr>
            <a:spLocks noGrp="1"/>
          </p:cNvSpPr>
          <p:nvPr>
            <p:ph type="title"/>
          </p:nvPr>
        </p:nvSpPr>
        <p:spPr>
          <a:xfrm>
            <a:off x="7249097" y="1249286"/>
            <a:ext cx="4793746" cy="3692028"/>
          </a:xfrm>
          <a:solidFill>
            <a:schemeClr val="bg1"/>
          </a:solidFill>
        </p:spPr>
        <p:txBody>
          <a:bodyPr vert="horz" lIns="91440" tIns="45720" rIns="91440" bIns="45720" rtlCol="0" anchor="b">
            <a:normAutofit/>
          </a:bodyPr>
          <a:lstStyle/>
          <a:p>
            <a:r>
              <a:rPr lang="en-US" sz="4000" b="1" dirty="0">
                <a:solidFill>
                  <a:schemeClr val="bg2">
                    <a:lumMod val="25000"/>
                  </a:schemeClr>
                </a:solidFill>
              </a:rPr>
              <a:t>American Heart Association’s Construct of Cardiovascular Health</a:t>
            </a:r>
          </a:p>
        </p:txBody>
      </p:sp>
      <p:sp>
        <p:nvSpPr>
          <p:cNvPr id="8" name="TextBox 7">
            <a:extLst>
              <a:ext uri="{FF2B5EF4-FFF2-40B4-BE49-F238E27FC236}">
                <a16:creationId xmlns:a16="http://schemas.microsoft.com/office/drawing/2014/main" id="{3E973613-2FC5-9F22-D045-ECD69755C485}"/>
              </a:ext>
            </a:extLst>
          </p:cNvPr>
          <p:cNvSpPr txBox="1"/>
          <p:nvPr/>
        </p:nvSpPr>
        <p:spPr>
          <a:xfrm>
            <a:off x="7410477" y="6331023"/>
            <a:ext cx="3445766" cy="148531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
        <p:nvSpPr>
          <p:cNvPr id="4" name="Rectangle: Rounded Corners 3">
            <a:extLst>
              <a:ext uri="{FF2B5EF4-FFF2-40B4-BE49-F238E27FC236}">
                <a16:creationId xmlns:a16="http://schemas.microsoft.com/office/drawing/2014/main" id="{D8AA7D31-262F-73B1-1C71-C0859F9E1414}"/>
              </a:ext>
            </a:extLst>
          </p:cNvPr>
          <p:cNvSpPr/>
          <p:nvPr/>
        </p:nvSpPr>
        <p:spPr>
          <a:xfrm>
            <a:off x="1513890" y="75579"/>
            <a:ext cx="2256695" cy="12581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22857AE-9077-2060-9A58-082DE9FA249C}"/>
              </a:ext>
            </a:extLst>
          </p:cNvPr>
          <p:cNvSpPr/>
          <p:nvPr/>
        </p:nvSpPr>
        <p:spPr>
          <a:xfrm>
            <a:off x="1666102" y="1014626"/>
            <a:ext cx="2031429" cy="6204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BB6FE2D-6858-0DAC-8F6D-5CF44C160495}"/>
              </a:ext>
            </a:extLst>
          </p:cNvPr>
          <p:cNvSpPr/>
          <p:nvPr/>
        </p:nvSpPr>
        <p:spPr>
          <a:xfrm>
            <a:off x="2105203" y="1132764"/>
            <a:ext cx="1665382" cy="8678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ED5C733-A9C2-F5D4-7AEA-452EF1D43379}"/>
              </a:ext>
            </a:extLst>
          </p:cNvPr>
          <p:cNvSpPr/>
          <p:nvPr/>
        </p:nvSpPr>
        <p:spPr>
          <a:xfrm>
            <a:off x="3360078" y="1263115"/>
            <a:ext cx="410507" cy="31022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C29033-DA2D-E657-B781-F2A7226878F9}"/>
              </a:ext>
            </a:extLst>
          </p:cNvPr>
          <p:cNvSpPr/>
          <p:nvPr/>
        </p:nvSpPr>
        <p:spPr>
          <a:xfrm>
            <a:off x="2332456" y="1787933"/>
            <a:ext cx="1438129" cy="3102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4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848A4-C326-5C3C-BABB-8F52F738B005}"/>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b="1" dirty="0">
                <a:solidFill>
                  <a:schemeClr val="bg2">
                    <a:lumMod val="25000"/>
                  </a:schemeClr>
                </a:solidFill>
              </a:rPr>
              <a:t>The foundational context of Cardiovascular Health</a:t>
            </a:r>
          </a:p>
        </p:txBody>
      </p:sp>
      <p:sp>
        <p:nvSpPr>
          <p:cNvPr id="8" name="TextBox 7">
            <a:extLst>
              <a:ext uri="{FF2B5EF4-FFF2-40B4-BE49-F238E27FC236}">
                <a16:creationId xmlns:a16="http://schemas.microsoft.com/office/drawing/2014/main" id="{413D1F46-AB8F-D419-48E5-2B9128FEEA7A}"/>
              </a:ext>
            </a:extLst>
          </p:cNvPr>
          <p:cNvSpPr txBox="1"/>
          <p:nvPr/>
        </p:nvSpPr>
        <p:spPr>
          <a:xfrm>
            <a:off x="6314370" y="6129336"/>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pic>
        <p:nvPicPr>
          <p:cNvPr id="4" name="Picture 3">
            <a:extLst>
              <a:ext uri="{FF2B5EF4-FFF2-40B4-BE49-F238E27FC236}">
                <a16:creationId xmlns:a16="http://schemas.microsoft.com/office/drawing/2014/main" id="{BFF19B6D-592B-B9C1-C53D-C067ACAC533D}"/>
              </a:ext>
            </a:extLst>
          </p:cNvPr>
          <p:cNvPicPr>
            <a:picLocks noChangeAspect="1"/>
          </p:cNvPicPr>
          <p:nvPr/>
        </p:nvPicPr>
        <p:blipFill>
          <a:blip r:embed="rId3"/>
          <a:stretch>
            <a:fillRect/>
          </a:stretch>
        </p:blipFill>
        <p:spPr>
          <a:xfrm>
            <a:off x="437340" y="157214"/>
            <a:ext cx="5387200" cy="6786302"/>
          </a:xfrm>
          <a:prstGeom prst="rect">
            <a:avLst/>
          </a:prstGeom>
        </p:spPr>
      </p:pic>
    </p:spTree>
    <p:extLst>
      <p:ext uri="{BB962C8B-B14F-4D97-AF65-F5344CB8AC3E}">
        <p14:creationId xmlns:p14="http://schemas.microsoft.com/office/powerpoint/2010/main" val="120190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D4B6-7C65-8563-0679-521878AC3057}"/>
              </a:ext>
            </a:extLst>
          </p:cNvPr>
          <p:cNvSpPr>
            <a:spLocks noGrp="1"/>
          </p:cNvSpPr>
          <p:nvPr>
            <p:ph type="title"/>
          </p:nvPr>
        </p:nvSpPr>
        <p:spPr>
          <a:xfrm>
            <a:off x="690665" y="170572"/>
            <a:ext cx="10515600" cy="1325563"/>
          </a:xfrm>
        </p:spPr>
        <p:txBody>
          <a:bodyPr>
            <a:normAutofit/>
          </a:bodyPr>
          <a:lstStyle/>
          <a:p>
            <a:r>
              <a:rPr lang="en-US" dirty="0">
                <a:solidFill>
                  <a:schemeClr val="bg2">
                    <a:lumMod val="25000"/>
                  </a:schemeClr>
                </a:solidFill>
              </a:rPr>
              <a:t>Example Considerations for Addressing Social Determinants of Health</a:t>
            </a:r>
          </a:p>
        </p:txBody>
      </p:sp>
      <p:pic>
        <p:nvPicPr>
          <p:cNvPr id="5" name="Picture 4">
            <a:extLst>
              <a:ext uri="{FF2B5EF4-FFF2-40B4-BE49-F238E27FC236}">
                <a16:creationId xmlns:a16="http://schemas.microsoft.com/office/drawing/2014/main" id="{B196EAFF-BC94-4FD0-FF34-33996648861C}"/>
              </a:ext>
            </a:extLst>
          </p:cNvPr>
          <p:cNvPicPr>
            <a:picLocks noChangeAspect="1"/>
          </p:cNvPicPr>
          <p:nvPr/>
        </p:nvPicPr>
        <p:blipFill>
          <a:blip r:embed="rId2"/>
          <a:stretch>
            <a:fillRect/>
          </a:stretch>
        </p:blipFill>
        <p:spPr>
          <a:xfrm>
            <a:off x="690665" y="1284051"/>
            <a:ext cx="11258342" cy="6163711"/>
          </a:xfrm>
          <a:prstGeom prst="rect">
            <a:avLst/>
          </a:prstGeom>
        </p:spPr>
      </p:pic>
      <p:sp>
        <p:nvSpPr>
          <p:cNvPr id="6" name="Rectangle 5">
            <a:extLst>
              <a:ext uri="{FF2B5EF4-FFF2-40B4-BE49-F238E27FC236}">
                <a16:creationId xmlns:a16="http://schemas.microsoft.com/office/drawing/2014/main" id="{DCAC8B99-923F-5FF2-CC49-0ECA8B1C9EC5}"/>
              </a:ext>
            </a:extLst>
          </p:cNvPr>
          <p:cNvSpPr/>
          <p:nvPr/>
        </p:nvSpPr>
        <p:spPr>
          <a:xfrm>
            <a:off x="690665" y="2295728"/>
            <a:ext cx="10671241" cy="26653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216B7B-6644-F6B8-15E2-B6A6C6D140D6}"/>
              </a:ext>
            </a:extLst>
          </p:cNvPr>
          <p:cNvSpPr txBox="1"/>
          <p:nvPr/>
        </p:nvSpPr>
        <p:spPr>
          <a:xfrm>
            <a:off x="11206265" y="6633800"/>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Tree>
    <p:extLst>
      <p:ext uri="{BB962C8B-B14F-4D97-AF65-F5344CB8AC3E}">
        <p14:creationId xmlns:p14="http://schemas.microsoft.com/office/powerpoint/2010/main" val="24985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29F4-40D8-8BDC-19C3-C75F7770D802}"/>
              </a:ext>
            </a:extLst>
          </p:cNvPr>
          <p:cNvSpPr>
            <a:spLocks noGrp="1"/>
          </p:cNvSpPr>
          <p:nvPr>
            <p:ph type="title"/>
          </p:nvPr>
        </p:nvSpPr>
        <p:spPr>
          <a:xfrm>
            <a:off x="0" y="41613"/>
            <a:ext cx="12192000" cy="2387600"/>
          </a:xfrm>
        </p:spPr>
        <p:txBody>
          <a:bodyPr vert="horz" lIns="91440" tIns="45720" rIns="91440" bIns="45720" rtlCol="0" anchor="t">
            <a:normAutofit/>
          </a:bodyPr>
          <a:lstStyle/>
          <a:p>
            <a:r>
              <a:rPr lang="en-US" sz="3800" b="1" kern="1200" dirty="0">
                <a:solidFill>
                  <a:schemeClr val="bg2">
                    <a:lumMod val="25000"/>
                  </a:schemeClr>
                </a:solidFill>
                <a:latin typeface="+mj-lt"/>
                <a:ea typeface="+mj-ea"/>
                <a:cs typeface="+mj-cs"/>
              </a:rPr>
              <a:t>Patient-Centered Approaches to Comprehensive ASCVD Prevention</a:t>
            </a:r>
          </a:p>
        </p:txBody>
      </p:sp>
      <p:sp>
        <p:nvSpPr>
          <p:cNvPr id="6" name="TextBox 5">
            <a:extLst>
              <a:ext uri="{FF2B5EF4-FFF2-40B4-BE49-F238E27FC236}">
                <a16:creationId xmlns:a16="http://schemas.microsoft.com/office/drawing/2014/main" id="{C1BB1483-0203-3F95-DFB7-D784D29509EF}"/>
              </a:ext>
            </a:extLst>
          </p:cNvPr>
          <p:cNvSpPr txBox="1"/>
          <p:nvPr/>
        </p:nvSpPr>
        <p:spPr>
          <a:xfrm>
            <a:off x="10004433" y="5077355"/>
            <a:ext cx="4036333" cy="1709849"/>
          </a:xfrm>
          <a:prstGeom prst="rect">
            <a:avLst/>
          </a:prstGeom>
        </p:spPr>
        <p:txBody>
          <a:bodyPr vert="horz" lIns="91440" tIns="45720" rIns="91440" bIns="45720" rtlCol="0" anchor="b">
            <a:normAutofit/>
          </a:bodyPr>
          <a:lstStyle/>
          <a:p>
            <a:pPr defTabSz="914400">
              <a:lnSpc>
                <a:spcPct val="90000"/>
              </a:lnSpc>
              <a:spcBef>
                <a:spcPts val="1000"/>
              </a:spcBef>
            </a:pPr>
            <a:r>
              <a:rPr lang="en-US" sz="1200" kern="1200" dirty="0">
                <a:solidFill>
                  <a:schemeClr val="bg2">
                    <a:lumMod val="25000"/>
                  </a:schemeClr>
                </a:solidFill>
                <a:latin typeface="+mn-lt"/>
                <a:ea typeface="+mn-ea"/>
                <a:cs typeface="+mn-cs"/>
              </a:rPr>
              <a:t>AHA, 2019</a:t>
            </a:r>
          </a:p>
        </p:txBody>
      </p:sp>
      <p:pic>
        <p:nvPicPr>
          <p:cNvPr id="5" name="Content Placeholder 4">
            <a:extLst>
              <a:ext uri="{FF2B5EF4-FFF2-40B4-BE49-F238E27FC236}">
                <a16:creationId xmlns:a16="http://schemas.microsoft.com/office/drawing/2014/main" id="{85E04227-F283-9334-1586-969E0DA94FE2}"/>
              </a:ext>
            </a:extLst>
          </p:cNvPr>
          <p:cNvPicPr>
            <a:picLocks noGrp="1" noChangeAspect="1"/>
          </p:cNvPicPr>
          <p:nvPr>
            <p:ph idx="1"/>
          </p:nvPr>
        </p:nvPicPr>
        <p:blipFill>
          <a:blip r:embed="rId3"/>
          <a:stretch>
            <a:fillRect/>
          </a:stretch>
        </p:blipFill>
        <p:spPr>
          <a:xfrm>
            <a:off x="2761350" y="1338241"/>
            <a:ext cx="7243083" cy="5288322"/>
          </a:xfrm>
          <a:prstGeom prst="rect">
            <a:avLst/>
          </a:prstGeom>
        </p:spPr>
      </p:pic>
      <p:pic>
        <p:nvPicPr>
          <p:cNvPr id="3" name="Picture 2">
            <a:extLst>
              <a:ext uri="{FF2B5EF4-FFF2-40B4-BE49-F238E27FC236}">
                <a16:creationId xmlns:a16="http://schemas.microsoft.com/office/drawing/2014/main" id="{A58DF8C7-7D69-44F9-25DA-0CE760632296}"/>
              </a:ext>
            </a:extLst>
          </p:cNvPr>
          <p:cNvPicPr>
            <a:picLocks noChangeAspect="1"/>
          </p:cNvPicPr>
          <p:nvPr/>
        </p:nvPicPr>
        <p:blipFill>
          <a:blip r:embed="rId4"/>
          <a:stretch>
            <a:fillRect/>
          </a:stretch>
        </p:blipFill>
        <p:spPr>
          <a:xfrm>
            <a:off x="338839" y="1235413"/>
            <a:ext cx="2419350" cy="5391150"/>
          </a:xfrm>
          <a:prstGeom prst="rect">
            <a:avLst/>
          </a:prstGeom>
        </p:spPr>
      </p:pic>
      <p:pic>
        <p:nvPicPr>
          <p:cNvPr id="4" name="Picture 3">
            <a:extLst>
              <a:ext uri="{FF2B5EF4-FFF2-40B4-BE49-F238E27FC236}">
                <a16:creationId xmlns:a16="http://schemas.microsoft.com/office/drawing/2014/main" id="{BD33CFAE-BA02-033A-1CAB-B6BB17DC601B}"/>
              </a:ext>
            </a:extLst>
          </p:cNvPr>
          <p:cNvPicPr>
            <a:picLocks noChangeAspect="1"/>
          </p:cNvPicPr>
          <p:nvPr/>
        </p:nvPicPr>
        <p:blipFill>
          <a:blip r:embed="rId5"/>
          <a:stretch>
            <a:fillRect/>
          </a:stretch>
        </p:blipFill>
        <p:spPr>
          <a:xfrm>
            <a:off x="9717081" y="2116475"/>
            <a:ext cx="2476500" cy="3629025"/>
          </a:xfrm>
          <a:prstGeom prst="rect">
            <a:avLst/>
          </a:prstGeom>
        </p:spPr>
      </p:pic>
    </p:spTree>
    <p:extLst>
      <p:ext uri="{BB962C8B-B14F-4D97-AF65-F5344CB8AC3E}">
        <p14:creationId xmlns:p14="http://schemas.microsoft.com/office/powerpoint/2010/main" val="336354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352F-604A-01BD-94FF-D5B9425C500B}"/>
              </a:ext>
            </a:extLst>
          </p:cNvPr>
          <p:cNvSpPr>
            <a:spLocks noGrp="1"/>
          </p:cNvSpPr>
          <p:nvPr>
            <p:ph type="title"/>
          </p:nvPr>
        </p:nvSpPr>
        <p:spPr>
          <a:xfrm>
            <a:off x="1032755" y="2369023"/>
            <a:ext cx="10515600" cy="1325563"/>
          </a:xfrm>
        </p:spPr>
        <p:txBody>
          <a:bodyPr/>
          <a:lstStyle/>
          <a:p>
            <a:pPr algn="ctr"/>
            <a:r>
              <a:rPr lang="en-US" b="1" dirty="0">
                <a:solidFill>
                  <a:schemeClr val="bg2">
                    <a:lumMod val="25000"/>
                  </a:schemeClr>
                </a:solidFill>
              </a:rPr>
              <a:t>IV. CVH &amp; the Nutrition Care Process</a:t>
            </a:r>
          </a:p>
        </p:txBody>
      </p:sp>
    </p:spTree>
    <p:extLst>
      <p:ext uri="{BB962C8B-B14F-4D97-AF65-F5344CB8AC3E}">
        <p14:creationId xmlns:p14="http://schemas.microsoft.com/office/powerpoint/2010/main" val="154889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246A-A692-8F62-8CF4-397A6AF4B30F}"/>
              </a:ext>
            </a:extLst>
          </p:cNvPr>
          <p:cNvSpPr>
            <a:spLocks noGrp="1"/>
          </p:cNvSpPr>
          <p:nvPr>
            <p:ph type="title"/>
          </p:nvPr>
        </p:nvSpPr>
        <p:spPr>
          <a:xfrm>
            <a:off x="1052209" y="2427389"/>
            <a:ext cx="10515600" cy="1325563"/>
          </a:xfrm>
        </p:spPr>
        <p:txBody>
          <a:bodyPr/>
          <a:lstStyle/>
          <a:p>
            <a:pPr algn="ctr"/>
            <a:r>
              <a:rPr lang="en-US" b="1" dirty="0">
                <a:solidFill>
                  <a:schemeClr val="bg2">
                    <a:lumMod val="25000"/>
                  </a:schemeClr>
                </a:solidFill>
              </a:rPr>
              <a:t>IV. A. CVH &amp; Nutrition Assessment</a:t>
            </a:r>
            <a:endParaRPr lang="en-US" b="1" dirty="0"/>
          </a:p>
        </p:txBody>
      </p:sp>
    </p:spTree>
    <p:extLst>
      <p:ext uri="{BB962C8B-B14F-4D97-AF65-F5344CB8AC3E}">
        <p14:creationId xmlns:p14="http://schemas.microsoft.com/office/powerpoint/2010/main" val="197878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4184-ECD7-6A22-A351-E2D7A1E48B4D}"/>
              </a:ext>
            </a:extLst>
          </p:cNvPr>
          <p:cNvSpPr>
            <a:spLocks noGrp="1"/>
          </p:cNvSpPr>
          <p:nvPr>
            <p:ph type="title"/>
          </p:nvPr>
        </p:nvSpPr>
        <p:spPr/>
        <p:txBody>
          <a:bodyPr/>
          <a:lstStyle/>
          <a:p>
            <a:r>
              <a:rPr lang="en-US" dirty="0">
                <a:solidFill>
                  <a:schemeClr val="bg2">
                    <a:lumMod val="25000"/>
                  </a:schemeClr>
                </a:solidFill>
              </a:rPr>
              <a:t>Make Yourself Heart Attack Proof: Video </a:t>
            </a:r>
          </a:p>
        </p:txBody>
      </p:sp>
      <p:sp>
        <p:nvSpPr>
          <p:cNvPr id="3" name="Content Placeholder 2">
            <a:extLst>
              <a:ext uri="{FF2B5EF4-FFF2-40B4-BE49-F238E27FC236}">
                <a16:creationId xmlns:a16="http://schemas.microsoft.com/office/drawing/2014/main" id="{FA959C04-A1B6-93F0-3D54-9343126C6DE3}"/>
              </a:ext>
            </a:extLst>
          </p:cNvPr>
          <p:cNvSpPr>
            <a:spLocks noGrp="1"/>
          </p:cNvSpPr>
          <p:nvPr>
            <p:ph idx="1"/>
          </p:nvPr>
        </p:nvSpPr>
        <p:spPr/>
        <p:txBody>
          <a:bodyPr/>
          <a:lstStyle/>
          <a:p>
            <a:pPr marL="0" indent="0">
              <a:buNone/>
            </a:pPr>
            <a:r>
              <a:rPr lang="en-US" b="1" i="0" dirty="0">
                <a:solidFill>
                  <a:schemeClr val="bg2">
                    <a:lumMod val="25000"/>
                  </a:schemeClr>
                </a:solidFill>
                <a:effectLst/>
                <a:highlight>
                  <a:srgbClr val="FFFFFF"/>
                </a:highlight>
                <a:latin typeface="Times New Roman" panose="02020603050405020304" pitchFamily="18" charset="0"/>
                <a:cs typeface="Times New Roman" panose="02020603050405020304" pitchFamily="18" charset="0"/>
              </a:rPr>
              <a:t>Bill Clinton on CNN - "Make Yourself Heart Attack Proof"</a:t>
            </a:r>
            <a:endParaRPr lang="en-US" dirty="0">
              <a:solidFill>
                <a:srgbClr val="9454C3"/>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r>
              <a:rPr lang="en-US" dirty="0">
                <a:solidFill>
                  <a:schemeClr val="bg2">
                    <a:lumMod val="2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https://www.facebook.com/watch?v=598927010455877</a:t>
            </a:r>
            <a:endParaRPr lang="en-US"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93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97B00-621D-5888-8282-E432FD4F7783}"/>
              </a:ext>
            </a:extLst>
          </p:cNvPr>
          <p:cNvPicPr>
            <a:picLocks noChangeAspect="1"/>
          </p:cNvPicPr>
          <p:nvPr/>
        </p:nvPicPr>
        <p:blipFill>
          <a:blip r:embed="rId3"/>
          <a:stretch>
            <a:fillRect/>
          </a:stretch>
        </p:blipFill>
        <p:spPr>
          <a:xfrm>
            <a:off x="-4549" y="0"/>
            <a:ext cx="9421738" cy="6858000"/>
          </a:xfrm>
          <a:prstGeom prst="rect">
            <a:avLst/>
          </a:prstGeom>
        </p:spPr>
      </p:pic>
      <p:sp>
        <p:nvSpPr>
          <p:cNvPr id="3" name="TextBox 2">
            <a:extLst>
              <a:ext uri="{FF2B5EF4-FFF2-40B4-BE49-F238E27FC236}">
                <a16:creationId xmlns:a16="http://schemas.microsoft.com/office/drawing/2014/main" id="{C0DBCE7C-9A83-0805-8CB0-77009C9E836B}"/>
              </a:ext>
            </a:extLst>
          </p:cNvPr>
          <p:cNvSpPr txBox="1"/>
          <p:nvPr/>
        </p:nvSpPr>
        <p:spPr>
          <a:xfrm>
            <a:off x="9699593" y="6226612"/>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Tree>
    <p:extLst>
      <p:ext uri="{BB962C8B-B14F-4D97-AF65-F5344CB8AC3E}">
        <p14:creationId xmlns:p14="http://schemas.microsoft.com/office/powerpoint/2010/main" val="54159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2824-5612-28BC-8238-7FCCCD0BCBFA}"/>
              </a:ext>
            </a:extLst>
          </p:cNvPr>
          <p:cNvSpPr>
            <a:spLocks noGrp="1"/>
          </p:cNvSpPr>
          <p:nvPr>
            <p:ph type="title"/>
          </p:nvPr>
        </p:nvSpPr>
        <p:spPr>
          <a:xfrm>
            <a:off x="390727" y="442946"/>
            <a:ext cx="10515600" cy="1325563"/>
          </a:xfrm>
        </p:spPr>
        <p:txBody>
          <a:bodyPr/>
          <a:lstStyle/>
          <a:p>
            <a:r>
              <a:rPr lang="en-US" b="1" dirty="0">
                <a:solidFill>
                  <a:schemeClr val="bg2">
                    <a:lumMod val="25000"/>
                  </a:schemeClr>
                </a:solidFill>
              </a:rPr>
              <a:t>Nutrition Assessment: Lifestyle Factors</a:t>
            </a:r>
            <a:endParaRPr lang="en-US" b="1" dirty="0"/>
          </a:p>
        </p:txBody>
      </p:sp>
      <p:pic>
        <p:nvPicPr>
          <p:cNvPr id="7" name="Picture 6">
            <a:extLst>
              <a:ext uri="{FF2B5EF4-FFF2-40B4-BE49-F238E27FC236}">
                <a16:creationId xmlns:a16="http://schemas.microsoft.com/office/drawing/2014/main" id="{27CDCBBE-4867-1B2F-17F6-118B8501BB8F}"/>
              </a:ext>
            </a:extLst>
          </p:cNvPr>
          <p:cNvPicPr>
            <a:picLocks noChangeAspect="1"/>
          </p:cNvPicPr>
          <p:nvPr/>
        </p:nvPicPr>
        <p:blipFill>
          <a:blip r:embed="rId3"/>
          <a:stretch>
            <a:fillRect/>
          </a:stretch>
        </p:blipFill>
        <p:spPr>
          <a:xfrm>
            <a:off x="756325" y="1979224"/>
            <a:ext cx="10679349" cy="3420729"/>
          </a:xfrm>
          <a:prstGeom prst="rect">
            <a:avLst/>
          </a:prstGeom>
        </p:spPr>
      </p:pic>
      <p:sp>
        <p:nvSpPr>
          <p:cNvPr id="3" name="TextBox 2">
            <a:extLst>
              <a:ext uri="{FF2B5EF4-FFF2-40B4-BE49-F238E27FC236}">
                <a16:creationId xmlns:a16="http://schemas.microsoft.com/office/drawing/2014/main" id="{24B55B60-BE39-7015-F809-4C02B285E845}"/>
              </a:ext>
            </a:extLst>
          </p:cNvPr>
          <p:cNvSpPr txBox="1"/>
          <p:nvPr/>
        </p:nvSpPr>
        <p:spPr>
          <a:xfrm>
            <a:off x="9699593" y="6226612"/>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Tree>
    <p:extLst>
      <p:ext uri="{BB962C8B-B14F-4D97-AF65-F5344CB8AC3E}">
        <p14:creationId xmlns:p14="http://schemas.microsoft.com/office/powerpoint/2010/main" val="4055423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E802-CD56-DFCC-80C2-52DD3B0D8661}"/>
              </a:ext>
            </a:extLst>
          </p:cNvPr>
          <p:cNvSpPr>
            <a:spLocks noGrp="1"/>
          </p:cNvSpPr>
          <p:nvPr>
            <p:ph type="title"/>
          </p:nvPr>
        </p:nvSpPr>
        <p:spPr/>
        <p:txBody>
          <a:bodyPr/>
          <a:lstStyle/>
          <a:p>
            <a:r>
              <a:rPr lang="en-US" b="1" dirty="0">
                <a:solidFill>
                  <a:schemeClr val="bg2">
                    <a:lumMod val="25000"/>
                  </a:schemeClr>
                </a:solidFill>
              </a:rPr>
              <a:t>Nutrition Assessment: Lifestyle Factors</a:t>
            </a:r>
            <a:endParaRPr lang="en-US" b="1" dirty="0"/>
          </a:p>
        </p:txBody>
      </p:sp>
      <p:pic>
        <p:nvPicPr>
          <p:cNvPr id="5" name="Content Placeholder 4">
            <a:extLst>
              <a:ext uri="{FF2B5EF4-FFF2-40B4-BE49-F238E27FC236}">
                <a16:creationId xmlns:a16="http://schemas.microsoft.com/office/drawing/2014/main" id="{010E49EF-8398-3026-F032-430DD0B6A302}"/>
              </a:ext>
            </a:extLst>
          </p:cNvPr>
          <p:cNvPicPr>
            <a:picLocks noGrp="1" noChangeAspect="1"/>
          </p:cNvPicPr>
          <p:nvPr>
            <p:ph idx="1"/>
          </p:nvPr>
        </p:nvPicPr>
        <p:blipFill>
          <a:blip r:embed="rId2"/>
          <a:stretch>
            <a:fillRect/>
          </a:stretch>
        </p:blipFill>
        <p:spPr>
          <a:xfrm>
            <a:off x="838200" y="2299629"/>
            <a:ext cx="9275893" cy="2764580"/>
          </a:xfrm>
        </p:spPr>
      </p:pic>
      <p:sp>
        <p:nvSpPr>
          <p:cNvPr id="3" name="TextBox 2">
            <a:extLst>
              <a:ext uri="{FF2B5EF4-FFF2-40B4-BE49-F238E27FC236}">
                <a16:creationId xmlns:a16="http://schemas.microsoft.com/office/drawing/2014/main" id="{5E900CB5-3BF9-0360-F149-5C0880EC2C55}"/>
              </a:ext>
            </a:extLst>
          </p:cNvPr>
          <p:cNvSpPr txBox="1"/>
          <p:nvPr/>
        </p:nvSpPr>
        <p:spPr>
          <a:xfrm>
            <a:off x="9699593" y="6226612"/>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Tree>
    <p:extLst>
      <p:ext uri="{BB962C8B-B14F-4D97-AF65-F5344CB8AC3E}">
        <p14:creationId xmlns:p14="http://schemas.microsoft.com/office/powerpoint/2010/main" val="3863564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4F8E-6CCA-4256-A253-ECA52F1D42C4}"/>
              </a:ext>
            </a:extLst>
          </p:cNvPr>
          <p:cNvSpPr>
            <a:spLocks noGrp="1"/>
          </p:cNvSpPr>
          <p:nvPr>
            <p:ph type="title"/>
          </p:nvPr>
        </p:nvSpPr>
        <p:spPr>
          <a:xfrm>
            <a:off x="8579796" y="1493534"/>
            <a:ext cx="2832370" cy="1325563"/>
          </a:xfrm>
        </p:spPr>
        <p:txBody>
          <a:bodyPr>
            <a:normAutofit fontScale="90000"/>
          </a:bodyPr>
          <a:lstStyle/>
          <a:p>
            <a:r>
              <a:rPr lang="en-US" b="1" dirty="0">
                <a:solidFill>
                  <a:schemeClr val="bg2">
                    <a:lumMod val="25000"/>
                  </a:schemeClr>
                </a:solidFill>
              </a:rPr>
              <a:t>Nutrition Assessment: Clinical &amp; Biochemical Factors</a:t>
            </a:r>
            <a:endParaRPr lang="en-US" b="1" dirty="0"/>
          </a:p>
        </p:txBody>
      </p:sp>
      <p:pic>
        <p:nvPicPr>
          <p:cNvPr id="5" name="Content Placeholder 4">
            <a:extLst>
              <a:ext uri="{FF2B5EF4-FFF2-40B4-BE49-F238E27FC236}">
                <a16:creationId xmlns:a16="http://schemas.microsoft.com/office/drawing/2014/main" id="{482C8DCD-B4A8-1F82-9259-3C70FF4B5F2C}"/>
              </a:ext>
            </a:extLst>
          </p:cNvPr>
          <p:cNvPicPr>
            <a:picLocks noGrp="1" noChangeAspect="1"/>
          </p:cNvPicPr>
          <p:nvPr>
            <p:ph idx="1"/>
          </p:nvPr>
        </p:nvPicPr>
        <p:blipFill>
          <a:blip r:embed="rId2"/>
          <a:stretch>
            <a:fillRect/>
          </a:stretch>
        </p:blipFill>
        <p:spPr>
          <a:xfrm>
            <a:off x="0" y="0"/>
            <a:ext cx="8129033" cy="6858000"/>
          </a:xfrm>
        </p:spPr>
      </p:pic>
      <p:sp>
        <p:nvSpPr>
          <p:cNvPr id="3" name="TextBox 2">
            <a:extLst>
              <a:ext uri="{FF2B5EF4-FFF2-40B4-BE49-F238E27FC236}">
                <a16:creationId xmlns:a16="http://schemas.microsoft.com/office/drawing/2014/main" id="{836080CA-52BD-0BD6-865D-2F6D0DD5026E}"/>
              </a:ext>
            </a:extLst>
          </p:cNvPr>
          <p:cNvSpPr txBox="1"/>
          <p:nvPr/>
        </p:nvSpPr>
        <p:spPr>
          <a:xfrm>
            <a:off x="9699593" y="6226612"/>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Tree>
    <p:extLst>
      <p:ext uri="{BB962C8B-B14F-4D97-AF65-F5344CB8AC3E}">
        <p14:creationId xmlns:p14="http://schemas.microsoft.com/office/powerpoint/2010/main" val="259420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80CD45-490E-4C0F-7FDB-9C362A620CD5}"/>
              </a:ext>
            </a:extLst>
          </p:cNvPr>
          <p:cNvPicPr>
            <a:picLocks noChangeAspect="1"/>
          </p:cNvPicPr>
          <p:nvPr/>
        </p:nvPicPr>
        <p:blipFill>
          <a:blip r:embed="rId2"/>
          <a:stretch>
            <a:fillRect/>
          </a:stretch>
        </p:blipFill>
        <p:spPr>
          <a:xfrm>
            <a:off x="0" y="526436"/>
            <a:ext cx="9039463" cy="5350212"/>
          </a:xfrm>
          <a:prstGeom prst="rect">
            <a:avLst/>
          </a:prstGeom>
        </p:spPr>
      </p:pic>
      <p:sp>
        <p:nvSpPr>
          <p:cNvPr id="3" name="Title 1">
            <a:extLst>
              <a:ext uri="{FF2B5EF4-FFF2-40B4-BE49-F238E27FC236}">
                <a16:creationId xmlns:a16="http://schemas.microsoft.com/office/drawing/2014/main" id="{AF85FE8D-16AB-3012-2DB6-268D0F2AB82B}"/>
              </a:ext>
            </a:extLst>
          </p:cNvPr>
          <p:cNvSpPr>
            <a:spLocks noGrp="1"/>
          </p:cNvSpPr>
          <p:nvPr>
            <p:ph type="title"/>
          </p:nvPr>
        </p:nvSpPr>
        <p:spPr>
          <a:xfrm>
            <a:off x="9280751" y="1875979"/>
            <a:ext cx="2676164" cy="1325563"/>
          </a:xfrm>
        </p:spPr>
        <p:txBody>
          <a:bodyPr>
            <a:noAutofit/>
          </a:bodyPr>
          <a:lstStyle/>
          <a:p>
            <a:r>
              <a:rPr lang="en-US" sz="3600" b="1" dirty="0">
                <a:solidFill>
                  <a:schemeClr val="bg2">
                    <a:lumMod val="25000"/>
                  </a:schemeClr>
                </a:solidFill>
              </a:rPr>
              <a:t>Nutrition Assessment: Clinical &amp; Biochemical Factors</a:t>
            </a:r>
            <a:endParaRPr lang="en-US" sz="3600" b="1" dirty="0"/>
          </a:p>
        </p:txBody>
      </p:sp>
      <p:sp>
        <p:nvSpPr>
          <p:cNvPr id="2" name="TextBox 1">
            <a:extLst>
              <a:ext uri="{FF2B5EF4-FFF2-40B4-BE49-F238E27FC236}">
                <a16:creationId xmlns:a16="http://schemas.microsoft.com/office/drawing/2014/main" id="{CDF42710-D1D8-CAF4-FC3F-5EE8A245E86C}"/>
              </a:ext>
            </a:extLst>
          </p:cNvPr>
          <p:cNvSpPr txBox="1"/>
          <p:nvPr/>
        </p:nvSpPr>
        <p:spPr>
          <a:xfrm>
            <a:off x="9699593" y="6226612"/>
            <a:ext cx="4984813" cy="2057289"/>
          </a:xfrm>
          <a:prstGeom prst="rect">
            <a:avLst/>
          </a:prstGeom>
          <a:noFill/>
        </p:spPr>
        <p:txBody>
          <a:bodyPr vert="horz" lIns="91440" tIns="45720" rIns="91440" bIns="45720" rtlCol="0">
            <a:normAutofit/>
          </a:bodyPr>
          <a:lstStyle/>
          <a:p>
            <a:pPr defTabSz="914400">
              <a:lnSpc>
                <a:spcPct val="90000"/>
              </a:lnSpc>
              <a:spcBef>
                <a:spcPts val="1000"/>
              </a:spcBef>
            </a:pPr>
            <a:r>
              <a:rPr lang="en-US" sz="1200" dirty="0">
                <a:solidFill>
                  <a:schemeClr val="bg2">
                    <a:lumMod val="25000"/>
                  </a:schemeClr>
                </a:solidFill>
              </a:rPr>
              <a:t>AHA, 2022</a:t>
            </a:r>
          </a:p>
        </p:txBody>
      </p:sp>
    </p:spTree>
    <p:extLst>
      <p:ext uri="{BB962C8B-B14F-4D97-AF65-F5344CB8AC3E}">
        <p14:creationId xmlns:p14="http://schemas.microsoft.com/office/powerpoint/2010/main" val="1940485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352F-604A-01BD-94FF-D5B9425C500B}"/>
              </a:ext>
            </a:extLst>
          </p:cNvPr>
          <p:cNvSpPr>
            <a:spLocks noGrp="1"/>
          </p:cNvSpPr>
          <p:nvPr>
            <p:ph type="title"/>
          </p:nvPr>
        </p:nvSpPr>
        <p:spPr>
          <a:xfrm>
            <a:off x="526915" y="2310657"/>
            <a:ext cx="10515600" cy="1325563"/>
          </a:xfrm>
        </p:spPr>
        <p:txBody>
          <a:bodyPr/>
          <a:lstStyle/>
          <a:p>
            <a:pPr algn="ctr"/>
            <a:r>
              <a:rPr lang="en-US" b="1" dirty="0">
                <a:solidFill>
                  <a:schemeClr val="bg2">
                    <a:lumMod val="25000"/>
                  </a:schemeClr>
                </a:solidFill>
              </a:rPr>
              <a:t>IV. B. CVH &amp; the Nutrition Care Process: Diagnosis &amp; Intervention</a:t>
            </a:r>
          </a:p>
        </p:txBody>
      </p:sp>
    </p:spTree>
    <p:extLst>
      <p:ext uri="{BB962C8B-B14F-4D97-AF65-F5344CB8AC3E}">
        <p14:creationId xmlns:p14="http://schemas.microsoft.com/office/powerpoint/2010/main" val="354735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CC748-ACB0-6F30-CFDE-841DFA2C2216}"/>
              </a:ext>
            </a:extLst>
          </p:cNvPr>
          <p:cNvSpPr>
            <a:spLocks noGrp="1"/>
          </p:cNvSpPr>
          <p:nvPr>
            <p:ph type="title"/>
          </p:nvPr>
        </p:nvSpPr>
        <p:spPr>
          <a:xfrm>
            <a:off x="7233001" y="2667194"/>
            <a:ext cx="4036334" cy="2387600"/>
          </a:xfrm>
        </p:spPr>
        <p:txBody>
          <a:bodyPr vert="horz" lIns="91440" tIns="45720" rIns="91440" bIns="45720" rtlCol="0" anchor="t">
            <a:normAutofit/>
          </a:bodyPr>
          <a:lstStyle/>
          <a:p>
            <a:r>
              <a:rPr lang="en-US" sz="5400" b="1" kern="1200" dirty="0">
                <a:solidFill>
                  <a:schemeClr val="bg2">
                    <a:lumMod val="25000"/>
                  </a:schemeClr>
                </a:solidFill>
                <a:latin typeface="+mj-lt"/>
                <a:ea typeface="+mj-ea"/>
                <a:cs typeface="+mj-cs"/>
              </a:rPr>
              <a:t>Weight Management in ASCVD</a:t>
            </a:r>
          </a:p>
        </p:txBody>
      </p:sp>
      <p:sp>
        <p:nvSpPr>
          <p:cNvPr id="6" name="TextBox 5">
            <a:extLst>
              <a:ext uri="{FF2B5EF4-FFF2-40B4-BE49-F238E27FC236}">
                <a16:creationId xmlns:a16="http://schemas.microsoft.com/office/drawing/2014/main" id="{409A0D7E-2E2C-B602-DB49-B4A041007AE3}"/>
              </a:ext>
            </a:extLst>
          </p:cNvPr>
          <p:cNvSpPr txBox="1"/>
          <p:nvPr/>
        </p:nvSpPr>
        <p:spPr>
          <a:xfrm>
            <a:off x="7233002" y="5055429"/>
            <a:ext cx="4036333" cy="1709849"/>
          </a:xfrm>
          <a:prstGeom prst="rect">
            <a:avLst/>
          </a:prstGeom>
        </p:spPr>
        <p:txBody>
          <a:bodyPr vert="horz" lIns="91440" tIns="45720" rIns="91440" bIns="45720" rtlCol="0" anchor="b">
            <a:normAutofit/>
          </a:bodyPr>
          <a:lstStyle/>
          <a:p>
            <a:pPr defTabSz="914400">
              <a:lnSpc>
                <a:spcPct val="90000"/>
              </a:lnSpc>
              <a:spcBef>
                <a:spcPts val="1000"/>
              </a:spcBef>
            </a:pPr>
            <a:r>
              <a:rPr lang="en-US" sz="1200" kern="1200" dirty="0">
                <a:solidFill>
                  <a:schemeClr val="bg2">
                    <a:lumMod val="25000"/>
                  </a:schemeClr>
                </a:solidFill>
                <a:latin typeface="+mn-lt"/>
                <a:ea typeface="+mn-ea"/>
                <a:cs typeface="+mn-cs"/>
              </a:rPr>
              <a:t>AHA, 2019</a:t>
            </a:r>
          </a:p>
        </p:txBody>
      </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a chart&#10;&#10;Description automatically generated">
            <a:extLst>
              <a:ext uri="{FF2B5EF4-FFF2-40B4-BE49-F238E27FC236}">
                <a16:creationId xmlns:a16="http://schemas.microsoft.com/office/drawing/2014/main" id="{22C4EB2C-8C07-B947-6DEE-5284E3BB01E1}"/>
              </a:ext>
            </a:extLst>
          </p:cNvPr>
          <p:cNvPicPr>
            <a:picLocks noChangeAspect="1"/>
          </p:cNvPicPr>
          <p:nvPr/>
        </p:nvPicPr>
        <p:blipFill>
          <a:blip r:embed="rId2"/>
          <a:stretch>
            <a:fillRect/>
          </a:stretch>
        </p:blipFill>
        <p:spPr>
          <a:xfrm>
            <a:off x="496822" y="1904902"/>
            <a:ext cx="6345903" cy="3426787"/>
          </a:xfrm>
          <a:prstGeom prst="rect">
            <a:avLst/>
          </a:prstGeom>
        </p:spPr>
      </p:pic>
      <p:grpSp>
        <p:nvGrpSpPr>
          <p:cNvPr id="22" name="Group 2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15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DA7FF73-F706-2255-E96B-806B361633BF}"/>
              </a:ext>
            </a:extLst>
          </p:cNvPr>
          <p:cNvSpPr>
            <a:spLocks noGrp="1"/>
          </p:cNvSpPr>
          <p:nvPr>
            <p:ph type="title"/>
          </p:nvPr>
        </p:nvSpPr>
        <p:spPr>
          <a:xfrm>
            <a:off x="1043631" y="809898"/>
            <a:ext cx="9942716" cy="1554480"/>
          </a:xfrm>
        </p:spPr>
        <p:txBody>
          <a:bodyPr anchor="ctr">
            <a:normAutofit/>
          </a:bodyPr>
          <a:lstStyle/>
          <a:p>
            <a:r>
              <a:rPr lang="en-US" sz="4800" b="1" dirty="0">
                <a:solidFill>
                  <a:schemeClr val="bg2">
                    <a:lumMod val="25000"/>
                  </a:schemeClr>
                </a:solidFill>
              </a:rPr>
              <a:t>Weight Management in CVD</a:t>
            </a:r>
          </a:p>
        </p:txBody>
      </p:sp>
      <p:sp>
        <p:nvSpPr>
          <p:cNvPr id="3" name="Content Placeholder 2">
            <a:extLst>
              <a:ext uri="{FF2B5EF4-FFF2-40B4-BE49-F238E27FC236}">
                <a16:creationId xmlns:a16="http://schemas.microsoft.com/office/drawing/2014/main" id="{CA1ADB15-0354-48BD-F67C-30933CF8868A}"/>
              </a:ext>
            </a:extLst>
          </p:cNvPr>
          <p:cNvSpPr>
            <a:spLocks noGrp="1"/>
          </p:cNvSpPr>
          <p:nvPr>
            <p:ph idx="1"/>
          </p:nvPr>
        </p:nvSpPr>
        <p:spPr>
          <a:xfrm>
            <a:off x="1043631" y="2280359"/>
            <a:ext cx="10712940" cy="3832904"/>
          </a:xfrm>
        </p:spPr>
        <p:txBody>
          <a:bodyPr anchor="ctr">
            <a:normAutofit/>
          </a:bodyPr>
          <a:lstStyle/>
          <a:p>
            <a:r>
              <a:rPr lang="en-US" sz="2400" dirty="0">
                <a:solidFill>
                  <a:schemeClr val="bg2">
                    <a:lumMod val="25000"/>
                  </a:schemeClr>
                </a:solidFill>
              </a:rPr>
              <a:t>Adults with overweight/ obesity are advised to participate in comprehensive lifestyle programs of ≥6 months’ duration that assist participants in adhering to  a diet therapy and increased physical activity. </a:t>
            </a:r>
          </a:p>
          <a:p>
            <a:pPr lvl="1"/>
            <a:r>
              <a:rPr lang="en-US" dirty="0">
                <a:solidFill>
                  <a:schemeClr val="bg2">
                    <a:lumMod val="25000"/>
                  </a:schemeClr>
                </a:solidFill>
              </a:rPr>
              <a:t>Help participants engage in high levels of physical activity (200 to 300 minutes/ week)</a:t>
            </a:r>
          </a:p>
          <a:p>
            <a:pPr lvl="1"/>
            <a:r>
              <a:rPr lang="en-US" dirty="0">
                <a:solidFill>
                  <a:schemeClr val="bg2">
                    <a:lumMod val="25000"/>
                  </a:schemeClr>
                </a:solidFill>
              </a:rPr>
              <a:t> Monitor body weight regularly (at least weekly)</a:t>
            </a:r>
          </a:p>
          <a:p>
            <a:pPr lvl="1"/>
            <a:r>
              <a:rPr lang="en-US" dirty="0">
                <a:solidFill>
                  <a:schemeClr val="bg2">
                    <a:lumMod val="25000"/>
                  </a:schemeClr>
                </a:solidFill>
              </a:rPr>
              <a:t> Consume a reduced-calorie diet</a:t>
            </a:r>
          </a:p>
          <a:p>
            <a:pPr lvl="1"/>
            <a:r>
              <a:rPr lang="en-US" dirty="0">
                <a:solidFill>
                  <a:schemeClr val="bg2">
                    <a:lumMod val="25000"/>
                  </a:schemeClr>
                </a:solidFill>
              </a:rPr>
              <a:t>Adults with obesity are  typically prescribed a diet designed to reduce caloric intake by ≥500 kcal/ day from baseline</a:t>
            </a:r>
          </a:p>
          <a:p>
            <a:pPr lvl="1"/>
            <a:endParaRPr lang="en-US" dirty="0">
              <a:solidFill>
                <a:schemeClr val="bg2">
                  <a:lumMod val="25000"/>
                </a:schemeClr>
              </a:solidFill>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7EC9FA3-A6DD-B947-0D8E-7A0363F8D6CE}"/>
              </a:ext>
            </a:extLst>
          </p:cNvPr>
          <p:cNvSpPr txBox="1"/>
          <p:nvPr/>
        </p:nvSpPr>
        <p:spPr>
          <a:xfrm>
            <a:off x="7233002" y="5055429"/>
            <a:ext cx="4036333" cy="1709849"/>
          </a:xfrm>
          <a:prstGeom prst="rect">
            <a:avLst/>
          </a:prstGeom>
        </p:spPr>
        <p:txBody>
          <a:bodyPr vert="horz" lIns="91440" tIns="45720" rIns="91440" bIns="45720" rtlCol="0" anchor="b">
            <a:normAutofit/>
          </a:bodyPr>
          <a:lstStyle/>
          <a:p>
            <a:pPr defTabSz="914400">
              <a:lnSpc>
                <a:spcPct val="90000"/>
              </a:lnSpc>
              <a:spcBef>
                <a:spcPts val="1000"/>
              </a:spcBef>
            </a:pPr>
            <a:r>
              <a:rPr lang="en-US" sz="1200" kern="1200" dirty="0">
                <a:solidFill>
                  <a:schemeClr val="bg2">
                    <a:lumMod val="25000"/>
                  </a:schemeClr>
                </a:solidFill>
                <a:latin typeface="+mn-lt"/>
                <a:ea typeface="+mn-ea"/>
                <a:cs typeface="+mn-cs"/>
              </a:rPr>
              <a:t>AHA, 2019</a:t>
            </a:r>
          </a:p>
        </p:txBody>
      </p:sp>
    </p:spTree>
    <p:extLst>
      <p:ext uri="{BB962C8B-B14F-4D97-AF65-F5344CB8AC3E}">
        <p14:creationId xmlns:p14="http://schemas.microsoft.com/office/powerpoint/2010/main" val="16227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DA7FF73-F706-2255-E96B-806B361633BF}"/>
              </a:ext>
            </a:extLst>
          </p:cNvPr>
          <p:cNvSpPr>
            <a:spLocks noGrp="1"/>
          </p:cNvSpPr>
          <p:nvPr>
            <p:ph type="title"/>
          </p:nvPr>
        </p:nvSpPr>
        <p:spPr>
          <a:xfrm>
            <a:off x="6511579" y="-2"/>
            <a:ext cx="4787792" cy="1708244"/>
          </a:xfrm>
        </p:spPr>
        <p:txBody>
          <a:bodyPr anchor="ctr">
            <a:normAutofit/>
          </a:bodyPr>
          <a:lstStyle/>
          <a:p>
            <a:r>
              <a:rPr lang="en-US" sz="3700" b="1" dirty="0">
                <a:solidFill>
                  <a:schemeClr val="bg2">
                    <a:lumMod val="25000"/>
                  </a:schemeClr>
                </a:solidFill>
              </a:rPr>
              <a:t>Weight Management in CVD</a:t>
            </a:r>
          </a:p>
        </p:txBody>
      </p:sp>
      <p:pic>
        <p:nvPicPr>
          <p:cNvPr id="5" name="Picture 4" descr="Yellow measuring tape">
            <a:extLst>
              <a:ext uri="{FF2B5EF4-FFF2-40B4-BE49-F238E27FC236}">
                <a16:creationId xmlns:a16="http://schemas.microsoft.com/office/drawing/2014/main" id="{0845F898-DABB-B7D8-DD2A-7CD1154A3D22}"/>
              </a:ext>
            </a:extLst>
          </p:cNvPr>
          <p:cNvPicPr>
            <a:picLocks noChangeAspect="1"/>
          </p:cNvPicPr>
          <p:nvPr/>
        </p:nvPicPr>
        <p:blipFill rotWithShape="1">
          <a:blip r:embed="rId3"/>
          <a:srcRect l="23368" r="17298"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CA1ADB15-0354-48BD-F67C-30933CF8868A}"/>
              </a:ext>
            </a:extLst>
          </p:cNvPr>
          <p:cNvSpPr>
            <a:spLocks noGrp="1"/>
          </p:cNvSpPr>
          <p:nvPr>
            <p:ph idx="1"/>
          </p:nvPr>
        </p:nvSpPr>
        <p:spPr>
          <a:xfrm>
            <a:off x="6096000" y="1343244"/>
            <a:ext cx="5320414" cy="5086739"/>
          </a:xfrm>
        </p:spPr>
        <p:txBody>
          <a:bodyPr anchor="ctr">
            <a:noAutofit/>
          </a:bodyPr>
          <a:lstStyle/>
          <a:p>
            <a:pPr marL="457200" lvl="1" indent="0">
              <a:buNone/>
            </a:pPr>
            <a:endParaRPr lang="en-US" sz="2500" dirty="0">
              <a:solidFill>
                <a:schemeClr val="bg2">
                  <a:lumMod val="25000"/>
                </a:schemeClr>
              </a:solidFill>
            </a:endParaRPr>
          </a:p>
          <a:p>
            <a:pPr lvl="1"/>
            <a:r>
              <a:rPr lang="en-US" sz="2500" b="1" dirty="0">
                <a:solidFill>
                  <a:schemeClr val="bg2">
                    <a:lumMod val="25000"/>
                  </a:schemeClr>
                </a:solidFill>
              </a:rPr>
              <a:t>Weight loss ≥5% </a:t>
            </a:r>
            <a:r>
              <a:rPr lang="en-US" sz="2500" dirty="0">
                <a:solidFill>
                  <a:schemeClr val="bg2">
                    <a:lumMod val="25000"/>
                  </a:schemeClr>
                </a:solidFill>
              </a:rPr>
              <a:t>initial weight is associated with moderate </a:t>
            </a:r>
            <a:r>
              <a:rPr lang="en-US" sz="2500" b="1" dirty="0">
                <a:solidFill>
                  <a:schemeClr val="bg2">
                    <a:lumMod val="25000"/>
                  </a:schemeClr>
                </a:solidFill>
              </a:rPr>
              <a:t>improvement in BP, LDL-C, triglyceride, and glucose levels </a:t>
            </a:r>
            <a:r>
              <a:rPr lang="en-US" sz="2500" dirty="0">
                <a:solidFill>
                  <a:schemeClr val="bg2">
                    <a:lumMod val="25000"/>
                  </a:schemeClr>
                </a:solidFill>
              </a:rPr>
              <a:t>among individuals with overweight/obesity</a:t>
            </a:r>
          </a:p>
        </p:txBody>
      </p:sp>
      <p:sp>
        <p:nvSpPr>
          <p:cNvPr id="4" name="TextBox 3">
            <a:extLst>
              <a:ext uri="{FF2B5EF4-FFF2-40B4-BE49-F238E27FC236}">
                <a16:creationId xmlns:a16="http://schemas.microsoft.com/office/drawing/2014/main" id="{19C5AAD6-F08E-BED1-0752-B6115D51E224}"/>
              </a:ext>
            </a:extLst>
          </p:cNvPr>
          <p:cNvSpPr txBox="1"/>
          <p:nvPr/>
        </p:nvSpPr>
        <p:spPr>
          <a:xfrm>
            <a:off x="6096000" y="5148151"/>
            <a:ext cx="4036333" cy="1709849"/>
          </a:xfrm>
          <a:prstGeom prst="rect">
            <a:avLst/>
          </a:prstGeom>
        </p:spPr>
        <p:txBody>
          <a:bodyPr vert="horz" lIns="91440" tIns="45720" rIns="91440" bIns="45720" rtlCol="0" anchor="b">
            <a:normAutofit/>
          </a:bodyPr>
          <a:lstStyle/>
          <a:p>
            <a:pPr defTabSz="914400">
              <a:lnSpc>
                <a:spcPct val="90000"/>
              </a:lnSpc>
              <a:spcBef>
                <a:spcPts val="1000"/>
              </a:spcBef>
            </a:pPr>
            <a:r>
              <a:rPr lang="en-US" sz="1200" kern="1200" dirty="0">
                <a:solidFill>
                  <a:schemeClr val="bg2">
                    <a:lumMod val="25000"/>
                  </a:schemeClr>
                </a:solidFill>
                <a:latin typeface="+mn-lt"/>
                <a:ea typeface="+mn-ea"/>
                <a:cs typeface="+mn-cs"/>
              </a:rPr>
              <a:t>AHA, 2019</a:t>
            </a:r>
          </a:p>
        </p:txBody>
      </p:sp>
    </p:spTree>
    <p:extLst>
      <p:ext uri="{BB962C8B-B14F-4D97-AF65-F5344CB8AC3E}">
        <p14:creationId xmlns:p14="http://schemas.microsoft.com/office/powerpoint/2010/main" val="3682136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DA7FF73-F706-2255-E96B-806B361633BF}"/>
              </a:ext>
            </a:extLst>
          </p:cNvPr>
          <p:cNvSpPr>
            <a:spLocks noGrp="1"/>
          </p:cNvSpPr>
          <p:nvPr>
            <p:ph type="title"/>
          </p:nvPr>
        </p:nvSpPr>
        <p:spPr>
          <a:xfrm>
            <a:off x="6511578" y="-2"/>
            <a:ext cx="4904835" cy="1708244"/>
          </a:xfrm>
        </p:spPr>
        <p:txBody>
          <a:bodyPr anchor="ctr">
            <a:normAutofit/>
          </a:bodyPr>
          <a:lstStyle/>
          <a:p>
            <a:r>
              <a:rPr lang="en-US" sz="3700" b="1" dirty="0">
                <a:solidFill>
                  <a:schemeClr val="bg2">
                    <a:lumMod val="25000"/>
                  </a:schemeClr>
                </a:solidFill>
              </a:rPr>
              <a:t>Weight Management in CVD</a:t>
            </a:r>
          </a:p>
        </p:txBody>
      </p:sp>
      <p:pic>
        <p:nvPicPr>
          <p:cNvPr id="5" name="Picture 4" descr="Yellow measuring tape">
            <a:extLst>
              <a:ext uri="{FF2B5EF4-FFF2-40B4-BE49-F238E27FC236}">
                <a16:creationId xmlns:a16="http://schemas.microsoft.com/office/drawing/2014/main" id="{0845F898-DABB-B7D8-DD2A-7CD1154A3D22}"/>
              </a:ext>
            </a:extLst>
          </p:cNvPr>
          <p:cNvPicPr>
            <a:picLocks noChangeAspect="1"/>
          </p:cNvPicPr>
          <p:nvPr/>
        </p:nvPicPr>
        <p:blipFill rotWithShape="1">
          <a:blip r:embed="rId3"/>
          <a:srcRect l="23368" r="17298"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CA1ADB15-0354-48BD-F67C-30933CF8868A}"/>
              </a:ext>
            </a:extLst>
          </p:cNvPr>
          <p:cNvSpPr>
            <a:spLocks noGrp="1"/>
          </p:cNvSpPr>
          <p:nvPr>
            <p:ph idx="1"/>
          </p:nvPr>
        </p:nvSpPr>
        <p:spPr>
          <a:xfrm>
            <a:off x="6096000" y="1343244"/>
            <a:ext cx="5320414" cy="5086739"/>
          </a:xfrm>
        </p:spPr>
        <p:txBody>
          <a:bodyPr anchor="ctr">
            <a:noAutofit/>
          </a:bodyPr>
          <a:lstStyle/>
          <a:p>
            <a:pPr lvl="2"/>
            <a:r>
              <a:rPr lang="en-US" sz="2500" dirty="0">
                <a:solidFill>
                  <a:schemeClr val="bg2">
                    <a:lumMod val="25000"/>
                  </a:schemeClr>
                </a:solidFill>
              </a:rPr>
              <a:t>Limiting women to 1200 to 1500 kcal/d </a:t>
            </a:r>
          </a:p>
          <a:p>
            <a:pPr lvl="2"/>
            <a:r>
              <a:rPr lang="en-US" sz="2500" dirty="0">
                <a:solidFill>
                  <a:schemeClr val="bg2">
                    <a:lumMod val="25000"/>
                  </a:schemeClr>
                </a:solidFill>
              </a:rPr>
              <a:t>Limiting men to 1500 to 1800 kcal/day.</a:t>
            </a:r>
          </a:p>
          <a:p>
            <a:pPr lvl="2"/>
            <a:r>
              <a:rPr lang="en-US" sz="2500" dirty="0">
                <a:solidFill>
                  <a:schemeClr val="bg2">
                    <a:lumMod val="25000"/>
                  </a:schemeClr>
                </a:solidFill>
              </a:rPr>
              <a:t>A very-low-calorie diet (defined as &lt; 800 kcal/d) should be prescribed only in limited circumstances and under medical supervision</a:t>
            </a:r>
          </a:p>
        </p:txBody>
      </p:sp>
      <p:sp>
        <p:nvSpPr>
          <p:cNvPr id="4" name="TextBox 3">
            <a:extLst>
              <a:ext uri="{FF2B5EF4-FFF2-40B4-BE49-F238E27FC236}">
                <a16:creationId xmlns:a16="http://schemas.microsoft.com/office/drawing/2014/main" id="{19C5AAD6-F08E-BED1-0752-B6115D51E224}"/>
              </a:ext>
            </a:extLst>
          </p:cNvPr>
          <p:cNvSpPr txBox="1"/>
          <p:nvPr/>
        </p:nvSpPr>
        <p:spPr>
          <a:xfrm>
            <a:off x="6096000" y="5148151"/>
            <a:ext cx="4036333" cy="1709849"/>
          </a:xfrm>
          <a:prstGeom prst="rect">
            <a:avLst/>
          </a:prstGeom>
        </p:spPr>
        <p:txBody>
          <a:bodyPr vert="horz" lIns="91440" tIns="45720" rIns="91440" bIns="45720" rtlCol="0" anchor="b">
            <a:normAutofit/>
          </a:bodyPr>
          <a:lstStyle/>
          <a:p>
            <a:pPr defTabSz="914400">
              <a:lnSpc>
                <a:spcPct val="90000"/>
              </a:lnSpc>
              <a:spcBef>
                <a:spcPts val="1000"/>
              </a:spcBef>
            </a:pPr>
            <a:r>
              <a:rPr lang="en-US" sz="1200" kern="1200" dirty="0">
                <a:solidFill>
                  <a:schemeClr val="bg2">
                    <a:lumMod val="25000"/>
                  </a:schemeClr>
                </a:solidFill>
                <a:latin typeface="+mn-lt"/>
                <a:ea typeface="+mn-ea"/>
                <a:cs typeface="+mn-cs"/>
              </a:rPr>
              <a:t>AHA, 2019</a:t>
            </a:r>
          </a:p>
        </p:txBody>
      </p:sp>
    </p:spTree>
    <p:extLst>
      <p:ext uri="{BB962C8B-B14F-4D97-AF65-F5344CB8AC3E}">
        <p14:creationId xmlns:p14="http://schemas.microsoft.com/office/powerpoint/2010/main" val="5557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18886-6E11-BA58-10BE-864E0EC60FCA}"/>
              </a:ext>
            </a:extLst>
          </p:cNvPr>
          <p:cNvSpPr>
            <a:spLocks noGrp="1"/>
          </p:cNvSpPr>
          <p:nvPr>
            <p:ph type="title"/>
          </p:nvPr>
        </p:nvSpPr>
        <p:spPr>
          <a:xfrm>
            <a:off x="809994" y="-178915"/>
            <a:ext cx="5427525" cy="1667997"/>
          </a:xfrm>
        </p:spPr>
        <p:txBody>
          <a:bodyPr anchor="b">
            <a:normAutofit/>
          </a:bodyPr>
          <a:lstStyle/>
          <a:p>
            <a:r>
              <a:rPr lang="en-US" sz="4000" b="1" dirty="0">
                <a:solidFill>
                  <a:schemeClr val="bg2">
                    <a:lumMod val="25000"/>
                  </a:schemeClr>
                </a:solidFill>
              </a:rPr>
              <a:t>Case study: Meet Sara</a:t>
            </a:r>
          </a:p>
        </p:txBody>
      </p:sp>
      <p:sp>
        <p:nvSpPr>
          <p:cNvPr id="3" name="Content Placeholder 2">
            <a:extLst>
              <a:ext uri="{FF2B5EF4-FFF2-40B4-BE49-F238E27FC236}">
                <a16:creationId xmlns:a16="http://schemas.microsoft.com/office/drawing/2014/main" id="{16A254E6-6C2B-2610-D2F8-6199FBF1ACC2}"/>
              </a:ext>
            </a:extLst>
          </p:cNvPr>
          <p:cNvSpPr>
            <a:spLocks noGrp="1"/>
          </p:cNvSpPr>
          <p:nvPr>
            <p:ph idx="1"/>
          </p:nvPr>
        </p:nvSpPr>
        <p:spPr>
          <a:xfrm>
            <a:off x="869132" y="1667999"/>
            <a:ext cx="5427526" cy="3535083"/>
          </a:xfrm>
        </p:spPr>
        <p:txBody>
          <a:bodyPr anchor="t">
            <a:normAutofit/>
          </a:bodyPr>
          <a:lstStyle/>
          <a:p>
            <a:pPr marL="0" indent="0">
              <a:buNone/>
            </a:pPr>
            <a:r>
              <a:rPr lang="en-US" sz="3000" b="1" dirty="0">
                <a:solidFill>
                  <a:schemeClr val="bg2">
                    <a:lumMod val="25000"/>
                  </a:schemeClr>
                </a:solidFill>
              </a:rPr>
              <a:t>Patient Profile: </a:t>
            </a:r>
          </a:p>
          <a:p>
            <a:pPr marL="0" indent="0">
              <a:buNone/>
            </a:pPr>
            <a:r>
              <a:rPr lang="en-US" sz="3000" b="1" dirty="0">
                <a:solidFill>
                  <a:schemeClr val="bg2">
                    <a:lumMod val="25000"/>
                  </a:schemeClr>
                </a:solidFill>
              </a:rPr>
              <a:t>Age:</a:t>
            </a:r>
            <a:r>
              <a:rPr lang="en-US" sz="3000" dirty="0">
                <a:solidFill>
                  <a:schemeClr val="bg2">
                    <a:lumMod val="25000"/>
                  </a:schemeClr>
                </a:solidFill>
              </a:rPr>
              <a:t> 55 years </a:t>
            </a:r>
            <a:r>
              <a:rPr lang="en-US" sz="3000" b="1" dirty="0">
                <a:solidFill>
                  <a:schemeClr val="bg2">
                    <a:lumMod val="25000"/>
                  </a:schemeClr>
                </a:solidFill>
              </a:rPr>
              <a:t>Gender:</a:t>
            </a:r>
            <a:r>
              <a:rPr lang="en-US" sz="3000" dirty="0">
                <a:solidFill>
                  <a:schemeClr val="bg2">
                    <a:lumMod val="25000"/>
                  </a:schemeClr>
                </a:solidFill>
              </a:rPr>
              <a:t> Female </a:t>
            </a:r>
            <a:r>
              <a:rPr lang="en-US" sz="3000" b="1" dirty="0">
                <a:solidFill>
                  <a:schemeClr val="bg2">
                    <a:lumMod val="25000"/>
                  </a:schemeClr>
                </a:solidFill>
              </a:rPr>
              <a:t>Occupation:</a:t>
            </a:r>
            <a:r>
              <a:rPr lang="en-US" sz="3000" dirty="0">
                <a:solidFill>
                  <a:schemeClr val="bg2">
                    <a:lumMod val="25000"/>
                  </a:schemeClr>
                </a:solidFill>
              </a:rPr>
              <a:t> Retired teacher</a:t>
            </a:r>
          </a:p>
          <a:p>
            <a:pPr marL="0" indent="0">
              <a:buNone/>
            </a:pPr>
            <a:r>
              <a:rPr lang="en-US" sz="3000" b="1" dirty="0">
                <a:solidFill>
                  <a:schemeClr val="bg2">
                    <a:lumMod val="25000"/>
                  </a:schemeClr>
                </a:solidFill>
              </a:rPr>
              <a:t>Presenting Complaint:</a:t>
            </a:r>
            <a:r>
              <a:rPr lang="en-US" sz="3000" dirty="0">
                <a:solidFill>
                  <a:schemeClr val="bg2">
                    <a:lumMod val="25000"/>
                  </a:schemeClr>
                </a:solidFill>
              </a:rPr>
              <a:t> Sarah reports occasional shortness of breath and fatigue during daily activities.</a:t>
            </a:r>
          </a:p>
          <a:p>
            <a:pPr>
              <a:buFont typeface="Arial" panose="020B0604020202020204" pitchFamily="34" charset="0"/>
              <a:buChar char="•"/>
            </a:pPr>
            <a:endParaRPr lang="en-US" sz="3000" dirty="0">
              <a:solidFill>
                <a:schemeClr val="bg2">
                  <a:lumMod val="25000"/>
                </a:schemeClr>
              </a:solidFill>
            </a:endParaRPr>
          </a:p>
        </p:txBody>
      </p:sp>
      <p:pic>
        <p:nvPicPr>
          <p:cNvPr id="1026" name="Picture 2" descr="Women and heart disease: the gender gap ...">
            <a:extLst>
              <a:ext uri="{FF2B5EF4-FFF2-40B4-BE49-F238E27FC236}">
                <a16:creationId xmlns:a16="http://schemas.microsoft.com/office/drawing/2014/main" id="{8A3B1DF6-A8D6-01A0-C9C9-A5F64893A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8" r="23636"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1042" name="Rectangle 10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882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Close-up unopened pill packets">
            <a:extLst>
              <a:ext uri="{FF2B5EF4-FFF2-40B4-BE49-F238E27FC236}">
                <a16:creationId xmlns:a16="http://schemas.microsoft.com/office/drawing/2014/main" id="{D578F370-DA68-D596-D893-094FB4052409}"/>
              </a:ext>
            </a:extLst>
          </p:cNvPr>
          <p:cNvPicPr>
            <a:picLocks noChangeAspect="1"/>
          </p:cNvPicPr>
          <p:nvPr/>
        </p:nvPicPr>
        <p:blipFill rotWithShape="1">
          <a:blip r:embed="rId3"/>
          <a:srcRect l="27091" r="21039"/>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22ACC19-F461-3B3A-4C6E-AFC08387F5C2}"/>
              </a:ext>
            </a:extLst>
          </p:cNvPr>
          <p:cNvSpPr>
            <a:spLocks noGrp="1"/>
          </p:cNvSpPr>
          <p:nvPr>
            <p:ph type="title"/>
          </p:nvPr>
        </p:nvSpPr>
        <p:spPr>
          <a:xfrm>
            <a:off x="6115317" y="405685"/>
            <a:ext cx="5464968" cy="1559301"/>
          </a:xfrm>
        </p:spPr>
        <p:txBody>
          <a:bodyPr>
            <a:normAutofit/>
          </a:bodyPr>
          <a:lstStyle/>
          <a:p>
            <a:r>
              <a:rPr lang="en-US" sz="4000" b="1" dirty="0">
                <a:solidFill>
                  <a:schemeClr val="bg2">
                    <a:lumMod val="25000"/>
                  </a:schemeClr>
                </a:solidFill>
              </a:rPr>
              <a:t>Weight Management in CVD</a:t>
            </a:r>
          </a:p>
        </p:txBody>
      </p:sp>
      <p:sp>
        <p:nvSpPr>
          <p:cNvPr id="3" name="Content Placeholder 2">
            <a:extLst>
              <a:ext uri="{FF2B5EF4-FFF2-40B4-BE49-F238E27FC236}">
                <a16:creationId xmlns:a16="http://schemas.microsoft.com/office/drawing/2014/main" id="{3D765781-6D96-B4CC-26DD-204902846CA3}"/>
              </a:ext>
            </a:extLst>
          </p:cNvPr>
          <p:cNvSpPr>
            <a:spLocks noGrp="1"/>
          </p:cNvSpPr>
          <p:nvPr>
            <p:ph idx="1"/>
          </p:nvPr>
        </p:nvSpPr>
        <p:spPr>
          <a:xfrm>
            <a:off x="5897689" y="2285999"/>
            <a:ext cx="6294310" cy="3954079"/>
          </a:xfrm>
        </p:spPr>
        <p:txBody>
          <a:bodyPr anchor="ctr">
            <a:noAutofit/>
          </a:bodyPr>
          <a:lstStyle/>
          <a:p>
            <a:r>
              <a:rPr lang="en-US" sz="3000" dirty="0">
                <a:solidFill>
                  <a:schemeClr val="bg2">
                    <a:lumMod val="25000"/>
                  </a:schemeClr>
                </a:solidFill>
              </a:rPr>
              <a:t>US Food and Drug Administration (FDA)–approved pharmacological therapies and bariatric surgery, adjunctive to complementary lifestyle interventions, additionally reduce weight and may have a role in weight loss for select patients. </a:t>
            </a:r>
          </a:p>
        </p:txBody>
      </p:sp>
      <p:sp>
        <p:nvSpPr>
          <p:cNvPr id="4" name="TextBox 3">
            <a:extLst>
              <a:ext uri="{FF2B5EF4-FFF2-40B4-BE49-F238E27FC236}">
                <a16:creationId xmlns:a16="http://schemas.microsoft.com/office/drawing/2014/main" id="{7A408608-2D79-675C-3E35-0CC4E462FAC7}"/>
              </a:ext>
            </a:extLst>
          </p:cNvPr>
          <p:cNvSpPr txBox="1"/>
          <p:nvPr/>
        </p:nvSpPr>
        <p:spPr>
          <a:xfrm>
            <a:off x="7233002" y="5055429"/>
            <a:ext cx="4036333" cy="1709849"/>
          </a:xfrm>
          <a:prstGeom prst="rect">
            <a:avLst/>
          </a:prstGeom>
        </p:spPr>
        <p:txBody>
          <a:bodyPr vert="horz" lIns="91440" tIns="45720" rIns="91440" bIns="45720" rtlCol="0" anchor="b">
            <a:normAutofit/>
          </a:bodyPr>
          <a:lstStyle/>
          <a:p>
            <a:pPr defTabSz="914400">
              <a:lnSpc>
                <a:spcPct val="90000"/>
              </a:lnSpc>
              <a:spcBef>
                <a:spcPts val="1000"/>
              </a:spcBef>
            </a:pPr>
            <a:r>
              <a:rPr lang="en-US" sz="1200" kern="1200" dirty="0">
                <a:solidFill>
                  <a:schemeClr val="bg2">
                    <a:lumMod val="25000"/>
                  </a:schemeClr>
                </a:solidFill>
                <a:latin typeface="+mn-lt"/>
                <a:ea typeface="+mn-ea"/>
                <a:cs typeface="+mn-cs"/>
              </a:rPr>
              <a:t>AHA, 2019</a:t>
            </a:r>
          </a:p>
        </p:txBody>
      </p:sp>
    </p:spTree>
    <p:extLst>
      <p:ext uri="{BB962C8B-B14F-4D97-AF65-F5344CB8AC3E}">
        <p14:creationId xmlns:p14="http://schemas.microsoft.com/office/powerpoint/2010/main" val="3925362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C8C4D12-2404-9EC2-2EF2-53121BEF9031}"/>
              </a:ext>
            </a:extLst>
          </p:cNvPr>
          <p:cNvSpPr>
            <a:spLocks noGrp="1"/>
          </p:cNvSpPr>
          <p:nvPr>
            <p:ph type="title"/>
          </p:nvPr>
        </p:nvSpPr>
        <p:spPr>
          <a:xfrm>
            <a:off x="762244" y="857459"/>
            <a:ext cx="6190412" cy="1182927"/>
          </a:xfrm>
        </p:spPr>
        <p:txBody>
          <a:bodyPr anchor="b">
            <a:normAutofit/>
          </a:bodyPr>
          <a:lstStyle/>
          <a:p>
            <a:r>
              <a:rPr lang="en-US" sz="3900" b="1" dirty="0">
                <a:solidFill>
                  <a:schemeClr val="bg2">
                    <a:lumMod val="25000"/>
                  </a:schemeClr>
                </a:solidFill>
              </a:rPr>
              <a:t>When to refer to bariatric surgery?</a:t>
            </a:r>
          </a:p>
        </p:txBody>
      </p:sp>
      <p:cxnSp>
        <p:nvCxnSpPr>
          <p:cNvPr id="14"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8CEFAE-12B8-F220-D6B2-30D114418891}"/>
              </a:ext>
            </a:extLst>
          </p:cNvPr>
          <p:cNvSpPr>
            <a:spLocks noGrp="1"/>
          </p:cNvSpPr>
          <p:nvPr>
            <p:ph idx="1"/>
          </p:nvPr>
        </p:nvSpPr>
        <p:spPr>
          <a:xfrm>
            <a:off x="367662" y="2113640"/>
            <a:ext cx="7084303" cy="3654472"/>
          </a:xfrm>
        </p:spPr>
        <p:txBody>
          <a:bodyPr anchor="t">
            <a:noAutofit/>
          </a:bodyPr>
          <a:lstStyle/>
          <a:p>
            <a:r>
              <a:rPr lang="en-US" sz="3000" dirty="0">
                <a:solidFill>
                  <a:schemeClr val="tx2">
                    <a:lumMod val="75000"/>
                    <a:alpha val="80000"/>
                  </a:schemeClr>
                </a:solidFill>
              </a:rPr>
              <a:t>It is recommended for individuals:</a:t>
            </a:r>
          </a:p>
          <a:p>
            <a:pPr lvl="1"/>
            <a:r>
              <a:rPr lang="en-US" sz="3000" dirty="0">
                <a:solidFill>
                  <a:schemeClr val="tx2">
                    <a:lumMod val="75000"/>
                    <a:alpha val="80000"/>
                  </a:schemeClr>
                </a:solidFill>
              </a:rPr>
              <a:t> With </a:t>
            </a:r>
            <a:r>
              <a:rPr lang="en-US" sz="3000" b="1" dirty="0">
                <a:solidFill>
                  <a:schemeClr val="tx2">
                    <a:lumMod val="75000"/>
                    <a:alpha val="80000"/>
                  </a:schemeClr>
                </a:solidFill>
              </a:rPr>
              <a:t>BMI &gt;35 kg/m</a:t>
            </a:r>
            <a:r>
              <a:rPr lang="en-US" sz="3000" b="1" baseline="30000" dirty="0">
                <a:solidFill>
                  <a:schemeClr val="tx2">
                    <a:lumMod val="75000"/>
                    <a:alpha val="80000"/>
                  </a:schemeClr>
                </a:solidFill>
              </a:rPr>
              <a:t>2</a:t>
            </a:r>
            <a:r>
              <a:rPr lang="en-US" sz="3000" b="1" dirty="0">
                <a:solidFill>
                  <a:schemeClr val="tx2">
                    <a:lumMod val="75000"/>
                    <a:alpha val="80000"/>
                  </a:schemeClr>
                </a:solidFill>
              </a:rPr>
              <a:t> </a:t>
            </a:r>
            <a:r>
              <a:rPr lang="en-US" sz="3000" dirty="0">
                <a:solidFill>
                  <a:schemeClr val="tx2">
                    <a:lumMod val="75000"/>
                    <a:alpha val="80000"/>
                  </a:schemeClr>
                </a:solidFill>
              </a:rPr>
              <a:t>, regardless of presence, absence, or severity of comorbidities. </a:t>
            </a:r>
          </a:p>
          <a:p>
            <a:pPr lvl="1"/>
            <a:r>
              <a:rPr lang="en-US" sz="3000" dirty="0">
                <a:solidFill>
                  <a:schemeClr val="tx2">
                    <a:lumMod val="75000"/>
                    <a:alpha val="80000"/>
                  </a:schemeClr>
                </a:solidFill>
              </a:rPr>
              <a:t>With </a:t>
            </a:r>
            <a:r>
              <a:rPr lang="en-US" sz="3000" b="1" dirty="0">
                <a:solidFill>
                  <a:schemeClr val="tx2">
                    <a:lumMod val="75000"/>
                    <a:alpha val="80000"/>
                  </a:schemeClr>
                </a:solidFill>
              </a:rPr>
              <a:t>BMI &gt;30 kg/m</a:t>
            </a:r>
            <a:r>
              <a:rPr lang="en-US" sz="3000" b="1" baseline="30000" dirty="0">
                <a:solidFill>
                  <a:schemeClr val="tx2">
                    <a:lumMod val="75000"/>
                    <a:alpha val="80000"/>
                  </a:schemeClr>
                </a:solidFill>
              </a:rPr>
              <a:t>2</a:t>
            </a:r>
            <a:r>
              <a:rPr lang="en-US" sz="3000" b="1" dirty="0">
                <a:solidFill>
                  <a:schemeClr val="tx2">
                    <a:lumMod val="75000"/>
                    <a:alpha val="80000"/>
                  </a:schemeClr>
                </a:solidFill>
              </a:rPr>
              <a:t> + type 2 diabetes</a:t>
            </a:r>
          </a:p>
          <a:p>
            <a:pPr lvl="1"/>
            <a:r>
              <a:rPr lang="en-US" sz="3000" dirty="0">
                <a:solidFill>
                  <a:schemeClr val="tx2">
                    <a:lumMod val="75000"/>
                    <a:alpha val="80000"/>
                  </a:schemeClr>
                </a:solidFill>
              </a:rPr>
              <a:t> With </a:t>
            </a:r>
            <a:r>
              <a:rPr lang="en-US" sz="3000" b="1" dirty="0">
                <a:solidFill>
                  <a:schemeClr val="tx2">
                    <a:lumMod val="75000"/>
                    <a:alpha val="80000"/>
                  </a:schemeClr>
                </a:solidFill>
              </a:rPr>
              <a:t>BMI of 30–34.9 kg/m</a:t>
            </a:r>
            <a:r>
              <a:rPr lang="en-US" sz="3000" b="1" baseline="30000" dirty="0">
                <a:solidFill>
                  <a:schemeClr val="tx2">
                    <a:lumMod val="75000"/>
                    <a:alpha val="80000"/>
                  </a:schemeClr>
                </a:solidFill>
              </a:rPr>
              <a:t>2</a:t>
            </a:r>
            <a:r>
              <a:rPr lang="en-US" sz="3000" b="1" dirty="0">
                <a:solidFill>
                  <a:schemeClr val="tx2">
                    <a:lumMod val="75000"/>
                    <a:alpha val="80000"/>
                  </a:schemeClr>
                </a:solidFill>
              </a:rPr>
              <a:t> who do not achieve substantial </a:t>
            </a:r>
            <a:r>
              <a:rPr lang="en-US" sz="3000" dirty="0">
                <a:solidFill>
                  <a:schemeClr val="tx2">
                    <a:lumMod val="75000"/>
                    <a:alpha val="80000"/>
                  </a:schemeClr>
                </a:solidFill>
              </a:rPr>
              <a:t>or durable </a:t>
            </a:r>
            <a:r>
              <a:rPr lang="en-US" sz="3000" b="1" dirty="0">
                <a:solidFill>
                  <a:schemeClr val="tx2">
                    <a:lumMod val="75000"/>
                    <a:alpha val="80000"/>
                  </a:schemeClr>
                </a:solidFill>
              </a:rPr>
              <a:t>weight loss or co-morbidity improvement </a:t>
            </a:r>
            <a:r>
              <a:rPr lang="en-US" sz="3000" dirty="0">
                <a:solidFill>
                  <a:schemeClr val="tx2">
                    <a:lumMod val="75000"/>
                    <a:alpha val="80000"/>
                  </a:schemeClr>
                </a:solidFill>
              </a:rPr>
              <a:t>using nonsurgical method</a:t>
            </a:r>
          </a:p>
        </p:txBody>
      </p:sp>
      <p:pic>
        <p:nvPicPr>
          <p:cNvPr id="7" name="Picture 6" descr="A person performing surgery on a patient&#10;&#10;Description automatically generated">
            <a:extLst>
              <a:ext uri="{FF2B5EF4-FFF2-40B4-BE49-F238E27FC236}">
                <a16:creationId xmlns:a16="http://schemas.microsoft.com/office/drawing/2014/main" id="{AEC448C3-2313-C5E1-868F-910FD331FF91}"/>
              </a:ext>
            </a:extLst>
          </p:cNvPr>
          <p:cNvPicPr>
            <a:picLocks noChangeAspect="1"/>
          </p:cNvPicPr>
          <p:nvPr/>
        </p:nvPicPr>
        <p:blipFill rotWithShape="1">
          <a:blip r:embed="rId2">
            <a:extLst>
              <a:ext uri="{28A0092B-C50C-407E-A947-70E740481C1C}">
                <a14:useLocalDpi xmlns:a14="http://schemas.microsoft.com/office/drawing/2010/main" val="0"/>
              </a:ext>
            </a:extLst>
          </a:blip>
          <a:srcRect l="13284" r="20169" b="-2"/>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9902469-C8FC-04EA-0C7B-C95291743C66}"/>
              </a:ext>
            </a:extLst>
          </p:cNvPr>
          <p:cNvSpPr txBox="1"/>
          <p:nvPr/>
        </p:nvSpPr>
        <p:spPr>
          <a:xfrm>
            <a:off x="5222131" y="6438840"/>
            <a:ext cx="696986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American Society of Metabolic and Bariatric Surgery and International Federation for the Surgery of Obesity and Metabolic Disorders (2022)</a:t>
            </a:r>
          </a:p>
        </p:txBody>
      </p:sp>
    </p:spTree>
    <p:extLst>
      <p:ext uri="{BB962C8B-B14F-4D97-AF65-F5344CB8AC3E}">
        <p14:creationId xmlns:p14="http://schemas.microsoft.com/office/powerpoint/2010/main" val="12790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C5E9E7F-FFAB-7741-879A-140C260AEE21}"/>
              </a:ext>
            </a:extLst>
          </p:cNvPr>
          <p:cNvSpPr>
            <a:spLocks noGrp="1"/>
          </p:cNvSpPr>
          <p:nvPr>
            <p:ph type="title"/>
          </p:nvPr>
        </p:nvSpPr>
        <p:spPr>
          <a:xfrm>
            <a:off x="1113810" y="2960716"/>
            <a:ext cx="4036334" cy="2387600"/>
          </a:xfrm>
        </p:spPr>
        <p:txBody>
          <a:bodyPr vert="horz" lIns="91440" tIns="45720" rIns="91440" bIns="45720" rtlCol="0" anchor="t">
            <a:normAutofit/>
          </a:bodyPr>
          <a:lstStyle/>
          <a:p>
            <a:pPr algn="ctr"/>
            <a:r>
              <a:rPr lang="en-US" sz="3000" b="1" kern="1200" dirty="0">
                <a:solidFill>
                  <a:schemeClr val="bg2">
                    <a:lumMod val="25000"/>
                  </a:schemeClr>
                </a:solidFill>
                <a:latin typeface="+mj-lt"/>
                <a:ea typeface="+mj-ea"/>
                <a:cs typeface="+mj-cs"/>
              </a:rPr>
              <a:t>Nutrition &amp; Diet Therapy</a:t>
            </a:r>
          </a:p>
        </p:txBody>
      </p:sp>
      <p:sp>
        <p:nvSpPr>
          <p:cNvPr id="6" name="TextBox 5">
            <a:extLst>
              <a:ext uri="{FF2B5EF4-FFF2-40B4-BE49-F238E27FC236}">
                <a16:creationId xmlns:a16="http://schemas.microsoft.com/office/drawing/2014/main" id="{5408A783-71F0-1571-C818-34D5C492F811}"/>
              </a:ext>
            </a:extLst>
          </p:cNvPr>
          <p:cNvSpPr txBox="1"/>
          <p:nvPr/>
        </p:nvSpPr>
        <p:spPr>
          <a:xfrm>
            <a:off x="9379564" y="6424414"/>
            <a:ext cx="1318106" cy="3866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AHA, 2019</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close-up of a chart&#10;&#10;Description automatically generated">
            <a:extLst>
              <a:ext uri="{FF2B5EF4-FFF2-40B4-BE49-F238E27FC236}">
                <a16:creationId xmlns:a16="http://schemas.microsoft.com/office/drawing/2014/main" id="{1E576B51-BA45-5A4E-9AED-32C67BC02ADA}"/>
              </a:ext>
            </a:extLst>
          </p:cNvPr>
          <p:cNvPicPr>
            <a:picLocks noChangeAspect="1"/>
          </p:cNvPicPr>
          <p:nvPr/>
        </p:nvPicPr>
        <p:blipFill>
          <a:blip r:embed="rId2"/>
          <a:stretch>
            <a:fillRect/>
          </a:stretch>
        </p:blipFill>
        <p:spPr>
          <a:xfrm>
            <a:off x="5922492" y="684222"/>
            <a:ext cx="5536001" cy="5430803"/>
          </a:xfrm>
          <a:prstGeom prst="rect">
            <a:avLst/>
          </a:prstGeom>
        </p:spPr>
      </p:pic>
    </p:spTree>
    <p:extLst>
      <p:ext uri="{BB962C8B-B14F-4D97-AF65-F5344CB8AC3E}">
        <p14:creationId xmlns:p14="http://schemas.microsoft.com/office/powerpoint/2010/main" val="3462036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Vegetables on display at a market">
            <a:extLst>
              <a:ext uri="{FF2B5EF4-FFF2-40B4-BE49-F238E27FC236}">
                <a16:creationId xmlns:a16="http://schemas.microsoft.com/office/drawing/2014/main" id="{A589B4EF-C499-6D5E-15E7-AC82E2B59784}"/>
              </a:ext>
            </a:extLst>
          </p:cNvPr>
          <p:cNvPicPr>
            <a:picLocks noChangeAspect="1"/>
          </p:cNvPicPr>
          <p:nvPr/>
        </p:nvPicPr>
        <p:blipFill rotWithShape="1">
          <a:blip r:embed="rId2"/>
          <a:srcRect l="30116" r="17225"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9C5B935-E540-4A35-1510-41664AB9341D}"/>
              </a:ext>
            </a:extLst>
          </p:cNvPr>
          <p:cNvSpPr>
            <a:spLocks noGrp="1"/>
          </p:cNvSpPr>
          <p:nvPr>
            <p:ph type="title"/>
          </p:nvPr>
        </p:nvSpPr>
        <p:spPr>
          <a:xfrm>
            <a:off x="6115317" y="405685"/>
            <a:ext cx="5464968" cy="1559301"/>
          </a:xfrm>
        </p:spPr>
        <p:txBody>
          <a:bodyPr>
            <a:normAutofit/>
          </a:bodyPr>
          <a:lstStyle/>
          <a:p>
            <a:r>
              <a:rPr lang="en-US" sz="3600" b="1" kern="1200" dirty="0">
                <a:solidFill>
                  <a:schemeClr val="bg2">
                    <a:lumMod val="25000"/>
                  </a:schemeClr>
                </a:solidFill>
                <a:latin typeface="+mj-lt"/>
                <a:ea typeface="+mj-ea"/>
                <a:cs typeface="+mj-cs"/>
              </a:rPr>
              <a:t>Nutrition &amp; Diet Therapy</a:t>
            </a:r>
            <a:endParaRPr lang="en-US" sz="3400" dirty="0">
              <a:solidFill>
                <a:schemeClr val="bg2">
                  <a:lumMod val="25000"/>
                </a:schemeClr>
              </a:solidFill>
            </a:endParaRPr>
          </a:p>
        </p:txBody>
      </p:sp>
      <p:sp>
        <p:nvSpPr>
          <p:cNvPr id="3" name="Content Placeholder 2">
            <a:extLst>
              <a:ext uri="{FF2B5EF4-FFF2-40B4-BE49-F238E27FC236}">
                <a16:creationId xmlns:a16="http://schemas.microsoft.com/office/drawing/2014/main" id="{A2B4BDB2-EBCE-2157-3433-509585793F7F}"/>
              </a:ext>
            </a:extLst>
          </p:cNvPr>
          <p:cNvSpPr>
            <a:spLocks noGrp="1"/>
          </p:cNvSpPr>
          <p:nvPr>
            <p:ph idx="1"/>
          </p:nvPr>
        </p:nvSpPr>
        <p:spPr>
          <a:xfrm>
            <a:off x="6115317" y="2370671"/>
            <a:ext cx="5247340" cy="3869407"/>
          </a:xfrm>
        </p:spPr>
        <p:txBody>
          <a:bodyPr anchor="ctr">
            <a:normAutofit/>
          </a:bodyPr>
          <a:lstStyle/>
          <a:p>
            <a:r>
              <a:rPr lang="en-US" sz="3000" b="1" dirty="0">
                <a:solidFill>
                  <a:schemeClr val="bg2">
                    <a:lumMod val="25000"/>
                  </a:schemeClr>
                </a:solidFill>
              </a:rPr>
              <a:t>The Mediterranean diet </a:t>
            </a:r>
            <a:r>
              <a:rPr lang="en-US" sz="3000" dirty="0">
                <a:solidFill>
                  <a:schemeClr val="bg2">
                    <a:lumMod val="25000"/>
                  </a:schemeClr>
                </a:solidFill>
              </a:rPr>
              <a:t>(Med diet), the </a:t>
            </a:r>
            <a:r>
              <a:rPr lang="en-US" sz="3000" b="1" dirty="0">
                <a:solidFill>
                  <a:schemeClr val="bg2">
                    <a:lumMod val="25000"/>
                  </a:schemeClr>
                </a:solidFill>
              </a:rPr>
              <a:t>Dietary Approaches to Stop Hypertension</a:t>
            </a:r>
            <a:r>
              <a:rPr lang="en-US" sz="3000" dirty="0">
                <a:solidFill>
                  <a:schemeClr val="bg2">
                    <a:lumMod val="25000"/>
                  </a:schemeClr>
                </a:solidFill>
              </a:rPr>
              <a:t> (DASH), and </a:t>
            </a:r>
            <a:r>
              <a:rPr lang="en-US" sz="3000" b="1" dirty="0">
                <a:solidFill>
                  <a:schemeClr val="bg2">
                    <a:lumMod val="25000"/>
                  </a:schemeClr>
                </a:solidFill>
              </a:rPr>
              <a:t>plant-based </a:t>
            </a:r>
            <a:r>
              <a:rPr lang="en-US" sz="3000" dirty="0">
                <a:solidFill>
                  <a:schemeClr val="bg2">
                    <a:lumMod val="25000"/>
                  </a:schemeClr>
                </a:solidFill>
              </a:rPr>
              <a:t>diets all have proven cardioprotective in varying degrees and are endorsed by professional healthcare societies.</a:t>
            </a:r>
          </a:p>
        </p:txBody>
      </p:sp>
      <p:sp>
        <p:nvSpPr>
          <p:cNvPr id="4" name="TextBox 3">
            <a:extLst>
              <a:ext uri="{FF2B5EF4-FFF2-40B4-BE49-F238E27FC236}">
                <a16:creationId xmlns:a16="http://schemas.microsoft.com/office/drawing/2014/main" id="{4C73F773-2BD1-7318-F18C-4B3C0C942F78}"/>
              </a:ext>
            </a:extLst>
          </p:cNvPr>
          <p:cNvSpPr txBox="1"/>
          <p:nvPr/>
        </p:nvSpPr>
        <p:spPr>
          <a:xfrm>
            <a:off x="9379564" y="6424414"/>
            <a:ext cx="1318106" cy="3866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AHA, 2019</a:t>
            </a:r>
          </a:p>
        </p:txBody>
      </p:sp>
    </p:spTree>
    <p:extLst>
      <p:ext uri="{BB962C8B-B14F-4D97-AF65-F5344CB8AC3E}">
        <p14:creationId xmlns:p14="http://schemas.microsoft.com/office/powerpoint/2010/main" val="40869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3B1AC10-DA73-A22F-0C19-66C95690A4D0}"/>
              </a:ext>
            </a:extLst>
          </p:cNvPr>
          <p:cNvSpPr>
            <a:spLocks noGrp="1"/>
          </p:cNvSpPr>
          <p:nvPr>
            <p:ph type="title"/>
          </p:nvPr>
        </p:nvSpPr>
        <p:spPr>
          <a:xfrm>
            <a:off x="450515" y="-97562"/>
            <a:ext cx="5334197" cy="1708242"/>
          </a:xfrm>
        </p:spPr>
        <p:txBody>
          <a:bodyPr anchor="ctr">
            <a:normAutofit/>
          </a:bodyPr>
          <a:lstStyle/>
          <a:p>
            <a:r>
              <a:rPr lang="en-US" sz="4000" b="1" dirty="0">
                <a:solidFill>
                  <a:schemeClr val="bg2">
                    <a:lumMod val="25000"/>
                  </a:schemeClr>
                </a:solidFill>
              </a:rPr>
              <a:t>What is the Med Diet?</a:t>
            </a:r>
          </a:p>
        </p:txBody>
      </p:sp>
      <p:sp>
        <p:nvSpPr>
          <p:cNvPr id="5" name="Content Placeholder 4">
            <a:extLst>
              <a:ext uri="{FF2B5EF4-FFF2-40B4-BE49-F238E27FC236}">
                <a16:creationId xmlns:a16="http://schemas.microsoft.com/office/drawing/2014/main" id="{16E6F66D-E3EF-14D6-8D00-871997496A3D}"/>
              </a:ext>
            </a:extLst>
          </p:cNvPr>
          <p:cNvSpPr>
            <a:spLocks noGrp="1"/>
          </p:cNvSpPr>
          <p:nvPr>
            <p:ph idx="1"/>
          </p:nvPr>
        </p:nvSpPr>
        <p:spPr>
          <a:xfrm>
            <a:off x="194554" y="1089498"/>
            <a:ext cx="6439710" cy="5150581"/>
          </a:xfrm>
        </p:spPr>
        <p:txBody>
          <a:bodyPr anchor="ctr">
            <a:noAutofit/>
          </a:bodyPr>
          <a:lstStyle/>
          <a:p>
            <a:pPr eaLnBrk="0" fontAlgn="base" hangingPunct="0">
              <a:spcBef>
                <a:spcPct val="0"/>
              </a:spcBef>
              <a:spcAft>
                <a:spcPct val="0"/>
              </a:spcAft>
            </a:pPr>
            <a:r>
              <a:rPr kumimoji="0" lang="en-US" altLang="en-US" sz="30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A dietary pattern inspired by the traditional eating habits of countries bordering the Mediterranean Sea.</a:t>
            </a:r>
          </a:p>
          <a:p>
            <a:pPr marL="0" indent="0" eaLnBrk="0" fontAlgn="base" hangingPunct="0">
              <a:spcBef>
                <a:spcPct val="0"/>
              </a:spcBef>
              <a:spcAft>
                <a:spcPct val="0"/>
              </a:spcAft>
              <a:buNone/>
            </a:pPr>
            <a:endParaRPr kumimoji="0" lang="en-US" altLang="en-US" sz="30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en-US" altLang="en-US" sz="30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Emphasizes whole foods, fresh ingredients, and a balanced approach to eating.</a:t>
            </a:r>
          </a:p>
          <a:p>
            <a:pPr marL="0" indent="0" eaLnBrk="0" fontAlgn="base" hangingPunct="0">
              <a:spcBef>
                <a:spcPct val="0"/>
              </a:spcBef>
              <a:spcAft>
                <a:spcPct val="0"/>
              </a:spcAft>
              <a:buNone/>
            </a:pPr>
            <a:endParaRPr kumimoji="0" lang="en-US" altLang="en-US" sz="30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en-US" altLang="en-US" sz="30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Rich in fruits, vegetables, whole grains, nuts, seeds, and olive oil </a:t>
            </a:r>
          </a:p>
          <a:p>
            <a:endParaRPr lang="en-US" sz="30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026" name="Picture 2" descr="Mediterranean diet named best diet for 2021 | CNN">
            <a:extLst>
              <a:ext uri="{FF2B5EF4-FFF2-40B4-BE49-F238E27FC236}">
                <a16:creationId xmlns:a16="http://schemas.microsoft.com/office/drawing/2014/main" id="{3F818B9D-2C4C-0507-1FB6-A248CABB61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35" r="18388"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250438-CFFD-0A87-746A-3AB04A5B3156}"/>
              </a:ext>
            </a:extLst>
          </p:cNvPr>
          <p:cNvSpPr txBox="1"/>
          <p:nvPr/>
        </p:nvSpPr>
        <p:spPr>
          <a:xfrm>
            <a:off x="3779291" y="6240079"/>
            <a:ext cx="2428870" cy="276999"/>
          </a:xfrm>
          <a:prstGeom prst="rect">
            <a:avLst/>
          </a:prstGeom>
          <a:noFill/>
        </p:spPr>
        <p:txBody>
          <a:bodyPr wrap="none" rtlCol="0">
            <a:spAutoFit/>
          </a:bodyPr>
          <a:lstStyle/>
          <a:p>
            <a:r>
              <a:rPr lang="en-US" sz="1200" dirty="0">
                <a:solidFill>
                  <a:schemeClr val="bg2">
                    <a:lumMod val="25000"/>
                  </a:schemeClr>
                </a:solidFill>
                <a:latin typeface="Times New Roman" panose="02020603050405020304" pitchFamily="18" charset="0"/>
                <a:cs typeface="Times New Roman" panose="02020603050405020304" pitchFamily="18" charset="0"/>
              </a:rPr>
              <a:t>Fisher et. al., 2020, Diab e. al., 2023</a:t>
            </a:r>
          </a:p>
        </p:txBody>
      </p:sp>
    </p:spTree>
    <p:extLst>
      <p:ext uri="{BB962C8B-B14F-4D97-AF65-F5344CB8AC3E}">
        <p14:creationId xmlns:p14="http://schemas.microsoft.com/office/powerpoint/2010/main" val="23750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3B1AC10-DA73-A22F-0C19-66C95690A4D0}"/>
              </a:ext>
            </a:extLst>
          </p:cNvPr>
          <p:cNvSpPr>
            <a:spLocks noGrp="1"/>
          </p:cNvSpPr>
          <p:nvPr>
            <p:ph type="title"/>
          </p:nvPr>
        </p:nvSpPr>
        <p:spPr>
          <a:xfrm>
            <a:off x="450515" y="-97562"/>
            <a:ext cx="5334197" cy="1708242"/>
          </a:xfrm>
        </p:spPr>
        <p:txBody>
          <a:bodyPr anchor="ctr">
            <a:normAutofit/>
          </a:bodyPr>
          <a:lstStyle/>
          <a:p>
            <a:r>
              <a:rPr lang="en-US" sz="4000" b="1" dirty="0">
                <a:solidFill>
                  <a:schemeClr val="bg2">
                    <a:lumMod val="25000"/>
                  </a:schemeClr>
                </a:solidFill>
              </a:rPr>
              <a:t>What is the Med Diet?</a:t>
            </a:r>
          </a:p>
        </p:txBody>
      </p:sp>
      <p:sp>
        <p:nvSpPr>
          <p:cNvPr id="5" name="Content Placeholder 4">
            <a:extLst>
              <a:ext uri="{FF2B5EF4-FFF2-40B4-BE49-F238E27FC236}">
                <a16:creationId xmlns:a16="http://schemas.microsoft.com/office/drawing/2014/main" id="{16E6F66D-E3EF-14D6-8D00-871997496A3D}"/>
              </a:ext>
            </a:extLst>
          </p:cNvPr>
          <p:cNvSpPr>
            <a:spLocks noGrp="1"/>
          </p:cNvSpPr>
          <p:nvPr>
            <p:ph idx="1"/>
          </p:nvPr>
        </p:nvSpPr>
        <p:spPr>
          <a:xfrm>
            <a:off x="296592" y="1983861"/>
            <a:ext cx="6264613" cy="3769835"/>
          </a:xfrm>
        </p:spPr>
        <p:txBody>
          <a:bodyPr anchor="ctr">
            <a:noAutofit/>
          </a:bodyPr>
          <a:lstStyle/>
          <a:p>
            <a:pPr algn="l">
              <a:buFont typeface="Arial" panose="020B0604020202020204" pitchFamily="34" charset="0"/>
              <a:buChar char="•"/>
            </a:pPr>
            <a:r>
              <a:rPr lang="en-US" sz="3000" dirty="0">
                <a:solidFill>
                  <a:schemeClr val="bg2">
                    <a:lumMod val="25000"/>
                  </a:schemeClr>
                </a:solidFill>
                <a:latin typeface="Times New Roman" panose="02020603050405020304" pitchFamily="18" charset="0"/>
                <a:cs typeface="Times New Roman" panose="02020603050405020304" pitchFamily="18" charset="0"/>
              </a:rPr>
              <a:t>E</a:t>
            </a: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xtra virgin olive oil (EVOO) </a:t>
            </a:r>
          </a:p>
          <a:p>
            <a:pPr algn="l">
              <a:buFont typeface="Arial" panose="020B0604020202020204" pitchFamily="34" charset="0"/>
              <a:buChar char="•"/>
            </a:pPr>
            <a:r>
              <a:rPr lang="en-US" sz="3000" dirty="0">
                <a:solidFill>
                  <a:schemeClr val="bg2">
                    <a:lumMod val="25000"/>
                  </a:schemeClr>
                </a:solidFill>
                <a:latin typeface="Times New Roman" panose="02020603050405020304" pitchFamily="18" charset="0"/>
                <a:cs typeface="Times New Roman" panose="02020603050405020304" pitchFamily="18" charset="0"/>
              </a:rPr>
              <a:t>F</a:t>
            </a: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ish</a:t>
            </a:r>
            <a:endParaRPr lang="en-US" sz="3000" dirty="0">
              <a:solidFill>
                <a:schemeClr val="bg2">
                  <a:lumMod val="25000"/>
                </a:schemeClr>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000" dirty="0">
                <a:solidFill>
                  <a:schemeClr val="bg2">
                    <a:lumMod val="25000"/>
                  </a:schemeClr>
                </a:solidFill>
                <a:latin typeface="Times New Roman" panose="02020603050405020304" pitchFamily="18" charset="0"/>
                <a:cs typeface="Times New Roman" panose="02020603050405020304" pitchFamily="18" charset="0"/>
              </a:rPr>
              <a:t>N</a:t>
            </a: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atural cheese and yogurt</a:t>
            </a:r>
          </a:p>
          <a:p>
            <a:pPr algn="l">
              <a:buFont typeface="Arial" panose="020B0604020202020204" pitchFamily="34" charset="0"/>
              <a:buChar char="•"/>
            </a:pPr>
            <a:r>
              <a:rPr lang="en-US" sz="3000" dirty="0">
                <a:solidFill>
                  <a:schemeClr val="bg2">
                    <a:lumMod val="25000"/>
                  </a:schemeClr>
                </a:solidFill>
                <a:latin typeface="Times New Roman" panose="02020603050405020304" pitchFamily="18" charset="0"/>
                <a:cs typeface="Times New Roman" panose="02020603050405020304" pitchFamily="18" charset="0"/>
              </a:rPr>
              <a:t>P</a:t>
            </a: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oultry, fish or beans instead of red meat.</a:t>
            </a:r>
          </a:p>
          <a:p>
            <a:pPr algn="l">
              <a:buFont typeface="Arial" panose="020B0604020202020204" pitchFamily="34" charset="0"/>
              <a:buChar char="•"/>
            </a:pP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Little or no red meat.</a:t>
            </a:r>
          </a:p>
          <a:p>
            <a:pPr algn="l">
              <a:buFont typeface="Arial" panose="020B0604020202020204" pitchFamily="34" charset="0"/>
              <a:buChar char="•"/>
            </a:pP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Little or no sweets, sugary drinks or butter.</a:t>
            </a:r>
          </a:p>
          <a:p>
            <a:pPr algn="l">
              <a:buFont typeface="Arial" panose="020B0604020202020204" pitchFamily="34" charset="0"/>
              <a:buChar char="•"/>
            </a:pP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A moderate amount of </a:t>
            </a:r>
            <a:r>
              <a:rPr lang="en-US" sz="3000" b="0" i="0" dirty="0">
                <a:solidFill>
                  <a:schemeClr val="bg2">
                    <a:lumMod val="25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wine</a:t>
            </a:r>
            <a:r>
              <a:rPr lang="en-US" sz="3000" b="0" i="0" dirty="0">
                <a:solidFill>
                  <a:schemeClr val="bg2">
                    <a:lumMod val="25000"/>
                  </a:schemeClr>
                </a:solidFill>
                <a:effectLst/>
                <a:latin typeface="Times New Roman" panose="02020603050405020304" pitchFamily="18" charset="0"/>
                <a:cs typeface="Times New Roman" panose="02020603050405020304" pitchFamily="18" charset="0"/>
              </a:rPr>
              <a:t> with meals</a:t>
            </a:r>
          </a:p>
          <a:p>
            <a:endParaRPr lang="en-US" sz="30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026" name="Picture 2" descr="Mediterranean diet named best diet for 2021 | CNN">
            <a:extLst>
              <a:ext uri="{FF2B5EF4-FFF2-40B4-BE49-F238E27FC236}">
                <a16:creationId xmlns:a16="http://schemas.microsoft.com/office/drawing/2014/main" id="{3F818B9D-2C4C-0507-1FB6-A248CABB6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35" r="18388"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9CB835-F9F4-7FE4-866A-8DBF2F0704B9}"/>
              </a:ext>
            </a:extLst>
          </p:cNvPr>
          <p:cNvSpPr txBox="1"/>
          <p:nvPr/>
        </p:nvSpPr>
        <p:spPr>
          <a:xfrm>
            <a:off x="3779291" y="6240079"/>
            <a:ext cx="2428870" cy="276999"/>
          </a:xfrm>
          <a:prstGeom prst="rect">
            <a:avLst/>
          </a:prstGeom>
          <a:noFill/>
        </p:spPr>
        <p:txBody>
          <a:bodyPr wrap="none" rtlCol="0">
            <a:spAutoFit/>
          </a:bodyPr>
          <a:lstStyle/>
          <a:p>
            <a:r>
              <a:rPr lang="en-US" sz="1200" dirty="0">
                <a:solidFill>
                  <a:schemeClr val="bg2">
                    <a:lumMod val="25000"/>
                  </a:schemeClr>
                </a:solidFill>
                <a:latin typeface="Times New Roman" panose="02020603050405020304" pitchFamily="18" charset="0"/>
                <a:cs typeface="Times New Roman" panose="02020603050405020304" pitchFamily="18" charset="0"/>
              </a:rPr>
              <a:t>Fisher et. al., 2020, Diab e. al., 2023</a:t>
            </a:r>
          </a:p>
        </p:txBody>
      </p:sp>
    </p:spTree>
    <p:extLst>
      <p:ext uri="{BB962C8B-B14F-4D97-AF65-F5344CB8AC3E}">
        <p14:creationId xmlns:p14="http://schemas.microsoft.com/office/powerpoint/2010/main" val="4745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F2F6781-5D5B-845F-CEF2-810A4BCC78A1}"/>
              </a:ext>
            </a:extLst>
          </p:cNvPr>
          <p:cNvSpPr>
            <a:spLocks noGrp="1"/>
          </p:cNvSpPr>
          <p:nvPr>
            <p:ph type="title"/>
          </p:nvPr>
        </p:nvSpPr>
        <p:spPr>
          <a:xfrm>
            <a:off x="838200" y="365125"/>
            <a:ext cx="10515600" cy="1325563"/>
          </a:xfrm>
        </p:spPr>
        <p:txBody>
          <a:bodyPr>
            <a:normAutofit/>
          </a:bodyPr>
          <a:lstStyle/>
          <a:p>
            <a:r>
              <a:rPr lang="en-US" sz="5400" b="1" dirty="0">
                <a:solidFill>
                  <a:schemeClr val="bg2">
                    <a:lumMod val="25000"/>
                  </a:schemeClr>
                </a:solidFill>
              </a:rPr>
              <a:t>Characteristics of the Med Diet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B0CF24C-B136-E042-BE25-7914FCFF1673}"/>
              </a:ext>
            </a:extLst>
          </p:cNvPr>
          <p:cNvSpPr>
            <a:spLocks noGrp="1"/>
          </p:cNvSpPr>
          <p:nvPr>
            <p:ph idx="1"/>
          </p:nvPr>
        </p:nvSpPr>
        <p:spPr>
          <a:xfrm>
            <a:off x="838200" y="1929384"/>
            <a:ext cx="10515600" cy="4251960"/>
          </a:xfrm>
        </p:spPr>
        <p:txBody>
          <a:bodyPr>
            <a:normAutofit/>
          </a:bodyPr>
          <a:lstStyle/>
          <a:p>
            <a:pPr>
              <a:buFont typeface="Arial" panose="020B0604020202020204" pitchFamily="34" charset="0"/>
              <a:buChar char="•"/>
            </a:pPr>
            <a:r>
              <a:rPr lang="en-US" sz="2200" b="1" i="0" dirty="0">
                <a:solidFill>
                  <a:schemeClr val="bg2">
                    <a:lumMod val="25000"/>
                  </a:schemeClr>
                </a:solidFill>
                <a:effectLst/>
                <a:latin typeface="Times New Roman" panose="02020603050405020304" pitchFamily="18" charset="0"/>
                <a:cs typeface="Times New Roman" panose="02020603050405020304" pitchFamily="18" charset="0"/>
              </a:rPr>
              <a:t>Limits saturated fat and trans fat</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a:t>
            </a:r>
          </a:p>
          <a:p>
            <a:pPr lvl="1"/>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 </a:t>
            </a:r>
            <a:r>
              <a:rPr lang="en-US" sz="2200" dirty="0">
                <a:solidFill>
                  <a:schemeClr val="bg2">
                    <a:lumMod val="25000"/>
                  </a:schemeClr>
                </a:solidFill>
                <a:latin typeface="Times New Roman" panose="02020603050405020304" pitchFamily="18" charset="0"/>
                <a:cs typeface="Times New Roman" panose="02020603050405020304" pitchFamily="18" charset="0"/>
              </a:rPr>
              <a:t>High intake of </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saturated fat can raise  </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LDL cholesterol</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a:t>
            </a:r>
          </a:p>
          <a:p>
            <a:pPr lvl="1"/>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 Trans fat has no health benefits. </a:t>
            </a:r>
          </a:p>
          <a:p>
            <a:pPr>
              <a:buFont typeface="Arial" panose="020B0604020202020204" pitchFamily="34" charset="0"/>
              <a:buChar char="•"/>
            </a:pPr>
            <a:r>
              <a:rPr lang="en-US" sz="2200" b="1" i="0" dirty="0">
                <a:solidFill>
                  <a:schemeClr val="bg2">
                    <a:lumMod val="25000"/>
                  </a:schemeClr>
                </a:solidFill>
                <a:effectLst/>
                <a:latin typeface="Times New Roman" panose="02020603050405020304" pitchFamily="18" charset="0"/>
                <a:cs typeface="Times New Roman" panose="02020603050405020304" pitchFamily="18" charset="0"/>
              </a:rPr>
              <a:t>Encourages healthy unsaturated fats, including omega-3 fatty acids</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 </a:t>
            </a:r>
          </a:p>
          <a:p>
            <a:pPr lvl="1"/>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Promote healthy </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cholesterol levels</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 </a:t>
            </a:r>
          </a:p>
          <a:p>
            <a:pPr lvl="1"/>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Support brain health and combat </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inflammation</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 </a:t>
            </a:r>
          </a:p>
          <a:p>
            <a:pPr lvl="1"/>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Plus, a diet high in unsaturated fats and low in saturated fat promotes healthy blood sugar levels.</a:t>
            </a:r>
          </a:p>
          <a:p>
            <a:pPr>
              <a:buFont typeface="Arial" panose="020B0604020202020204" pitchFamily="34" charset="0"/>
              <a:buChar char="•"/>
            </a:pPr>
            <a:r>
              <a:rPr lang="en-US" sz="2200" b="1" i="0" dirty="0">
                <a:solidFill>
                  <a:schemeClr val="bg2">
                    <a:lumMod val="25000"/>
                  </a:schemeClr>
                </a:solidFill>
                <a:effectLst/>
                <a:latin typeface="Times New Roman" panose="02020603050405020304" pitchFamily="18" charset="0"/>
                <a:cs typeface="Times New Roman" panose="02020603050405020304" pitchFamily="18" charset="0"/>
              </a:rPr>
              <a:t>Limits sodium</a:t>
            </a:r>
            <a:r>
              <a:rPr lang="en-US" sz="2200" b="0" i="0" dirty="0">
                <a:solidFill>
                  <a:schemeClr val="bg2">
                    <a:lumMod val="25000"/>
                  </a:schemeClr>
                </a:solidFill>
                <a:effectLst/>
                <a:latin typeface="Times New Roman" panose="02020603050405020304" pitchFamily="18" charset="0"/>
                <a:cs typeface="Times New Roman" panose="02020603050405020304" pitchFamily="18" charset="0"/>
              </a:rPr>
              <a:t>. </a:t>
            </a:r>
          </a:p>
          <a:p>
            <a:pPr lvl="1"/>
            <a:r>
              <a:rPr lang="en-US" sz="2200" dirty="0">
                <a:solidFill>
                  <a:schemeClr val="bg2">
                    <a:lumMod val="25000"/>
                  </a:schemeClr>
                </a:solidFill>
                <a:latin typeface="Times New Roman" panose="02020603050405020304" pitchFamily="18" charset="0"/>
                <a:cs typeface="Times New Roman" panose="02020603050405020304" pitchFamily="18" charset="0"/>
              </a:rPr>
              <a:t>Regulates blood pressure</a:t>
            </a:r>
            <a:endParaRPr lang="en-US" sz="2200" b="0" i="0" dirty="0">
              <a:solidFill>
                <a:schemeClr val="bg2">
                  <a:lumMod val="25000"/>
                </a:schemeClr>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2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128F9BE-912F-CDF2-4AC9-E623F57C38A6}"/>
              </a:ext>
            </a:extLst>
          </p:cNvPr>
          <p:cNvSpPr txBox="1"/>
          <p:nvPr/>
        </p:nvSpPr>
        <p:spPr>
          <a:xfrm>
            <a:off x="8924930" y="6276567"/>
            <a:ext cx="2428870" cy="276999"/>
          </a:xfrm>
          <a:prstGeom prst="rect">
            <a:avLst/>
          </a:prstGeom>
          <a:noFill/>
        </p:spPr>
        <p:txBody>
          <a:bodyPr wrap="none" rtlCol="0">
            <a:spAutoFit/>
          </a:bodyPr>
          <a:lstStyle/>
          <a:p>
            <a:r>
              <a:rPr lang="en-US" sz="1200" dirty="0">
                <a:solidFill>
                  <a:schemeClr val="bg2">
                    <a:lumMod val="25000"/>
                  </a:schemeClr>
                </a:solidFill>
                <a:latin typeface="Times New Roman" panose="02020603050405020304" pitchFamily="18" charset="0"/>
                <a:cs typeface="Times New Roman" panose="02020603050405020304" pitchFamily="18" charset="0"/>
              </a:rPr>
              <a:t>Fisher et. al., 2020, Diab e. al., 2023</a:t>
            </a:r>
          </a:p>
        </p:txBody>
      </p:sp>
    </p:spTree>
    <p:extLst>
      <p:ext uri="{BB962C8B-B14F-4D97-AF65-F5344CB8AC3E}">
        <p14:creationId xmlns:p14="http://schemas.microsoft.com/office/powerpoint/2010/main" val="38601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F2F6781-5D5B-845F-CEF2-810A4BCC78A1}"/>
              </a:ext>
            </a:extLst>
          </p:cNvPr>
          <p:cNvSpPr>
            <a:spLocks noGrp="1"/>
          </p:cNvSpPr>
          <p:nvPr>
            <p:ph type="title"/>
          </p:nvPr>
        </p:nvSpPr>
        <p:spPr>
          <a:xfrm>
            <a:off x="838200" y="365125"/>
            <a:ext cx="10515600" cy="1325563"/>
          </a:xfrm>
        </p:spPr>
        <p:txBody>
          <a:bodyPr>
            <a:normAutofit/>
          </a:bodyPr>
          <a:lstStyle/>
          <a:p>
            <a:r>
              <a:rPr lang="en-US" sz="5400" b="1" dirty="0">
                <a:solidFill>
                  <a:schemeClr val="bg2">
                    <a:lumMod val="25000"/>
                  </a:schemeClr>
                </a:solidFill>
              </a:rPr>
              <a:t>Characteristics of the Med Diet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B0CF24C-B136-E042-BE25-7914FCFF1673}"/>
              </a:ext>
            </a:extLst>
          </p:cNvPr>
          <p:cNvSpPr>
            <a:spLocks noGrp="1"/>
          </p:cNvSpPr>
          <p:nvPr>
            <p:ph idx="1"/>
          </p:nvPr>
        </p:nvSpPr>
        <p:spPr>
          <a:xfrm>
            <a:off x="838200" y="1929384"/>
            <a:ext cx="10515600" cy="4251960"/>
          </a:xfrm>
        </p:spPr>
        <p:txBody>
          <a:bodyPr>
            <a:normAutofit/>
          </a:bodyPr>
          <a:lstStyle/>
          <a:p>
            <a:pPr algn="l">
              <a:buFont typeface="Arial" panose="020B0604020202020204" pitchFamily="34" charset="0"/>
              <a:buChar char="•"/>
            </a:pPr>
            <a:r>
              <a:rPr lang="en-US" sz="3000" b="1" i="0" dirty="0">
                <a:solidFill>
                  <a:schemeClr val="bg2">
                    <a:lumMod val="25000"/>
                  </a:schemeClr>
                </a:solidFill>
                <a:effectLst/>
                <a:latin typeface="__Roboto_ba6641"/>
              </a:rPr>
              <a:t>Limits refined carbohydrates, including sugar. </a:t>
            </a:r>
          </a:p>
          <a:p>
            <a:pPr lvl="1"/>
            <a:r>
              <a:rPr lang="en-US" sz="3000" b="0" i="0" dirty="0">
                <a:solidFill>
                  <a:schemeClr val="bg2">
                    <a:lumMod val="25000"/>
                  </a:schemeClr>
                </a:solidFill>
                <a:effectLst/>
                <a:latin typeface="__Roboto_ba6641"/>
              </a:rPr>
              <a:t>Foods high in </a:t>
            </a:r>
            <a:r>
              <a:rPr lang="en-US" sz="3000" b="0" i="0" dirty="0">
                <a:solidFill>
                  <a:schemeClr val="bg2">
                    <a:lumMod val="25000"/>
                  </a:schemeClr>
                </a:solidFill>
                <a:effectLst/>
                <a:latin typeface="__Roboto_ba6641"/>
                <a:hlinkClick r:id="rId3">
                  <a:extLst>
                    <a:ext uri="{A12FA001-AC4F-418D-AE19-62706E023703}">
                      <ahyp:hlinkClr xmlns:ahyp="http://schemas.microsoft.com/office/drawing/2018/hyperlinkcolor" val="tx"/>
                    </a:ext>
                  </a:extLst>
                </a:hlinkClick>
              </a:rPr>
              <a:t>refined carbs</a:t>
            </a:r>
            <a:r>
              <a:rPr lang="en-US" sz="3000" b="0" i="0" dirty="0">
                <a:solidFill>
                  <a:schemeClr val="bg2">
                    <a:lumMod val="25000"/>
                  </a:schemeClr>
                </a:solidFill>
                <a:effectLst/>
                <a:latin typeface="__Roboto_ba6641"/>
              </a:rPr>
              <a:t> cause blood sugar to spike. </a:t>
            </a:r>
          </a:p>
          <a:p>
            <a:pPr algn="l">
              <a:buFont typeface="Arial" panose="020B0604020202020204" pitchFamily="34" charset="0"/>
              <a:buChar char="•"/>
            </a:pPr>
            <a:r>
              <a:rPr lang="en-US" sz="3000" b="1" i="0" dirty="0">
                <a:solidFill>
                  <a:schemeClr val="bg2">
                    <a:lumMod val="25000"/>
                  </a:schemeClr>
                </a:solidFill>
                <a:effectLst/>
                <a:latin typeface="__Roboto_ba6641"/>
              </a:rPr>
              <a:t>Favors foods high in fiber and antioxidants</a:t>
            </a:r>
            <a:r>
              <a:rPr lang="en-US" sz="3000" b="0" i="0" dirty="0">
                <a:solidFill>
                  <a:schemeClr val="bg2">
                    <a:lumMod val="25000"/>
                  </a:schemeClr>
                </a:solidFill>
                <a:effectLst/>
                <a:latin typeface="__Roboto_ba6641"/>
              </a:rPr>
              <a:t>. </a:t>
            </a:r>
          </a:p>
          <a:p>
            <a:pPr lvl="1"/>
            <a:r>
              <a:rPr lang="en-US" sz="3000" dirty="0">
                <a:solidFill>
                  <a:schemeClr val="bg2">
                    <a:lumMod val="25000"/>
                  </a:schemeClr>
                </a:solidFill>
                <a:latin typeface="__Roboto_ba6641"/>
              </a:rPr>
              <a:t>R</a:t>
            </a:r>
            <a:r>
              <a:rPr lang="en-US" sz="3000" b="0" i="0" dirty="0">
                <a:solidFill>
                  <a:schemeClr val="bg2">
                    <a:lumMod val="25000"/>
                  </a:schemeClr>
                </a:solidFill>
                <a:effectLst/>
                <a:latin typeface="__Roboto_ba6641"/>
              </a:rPr>
              <a:t>educe inflammation and neutralize free radicals</a:t>
            </a:r>
          </a:p>
          <a:p>
            <a:pPr lvl="1"/>
            <a:r>
              <a:rPr lang="en-US" sz="3000" dirty="0">
                <a:solidFill>
                  <a:schemeClr val="bg2">
                    <a:lumMod val="25000"/>
                  </a:schemeClr>
                </a:solidFill>
                <a:latin typeface="__Roboto_ba6641"/>
              </a:rPr>
              <a:t>Regulate bowel movements</a:t>
            </a:r>
          </a:p>
          <a:p>
            <a:pPr lvl="1"/>
            <a:r>
              <a:rPr lang="en-US" sz="3000" dirty="0">
                <a:solidFill>
                  <a:schemeClr val="bg2">
                    <a:lumMod val="25000"/>
                  </a:schemeClr>
                </a:solidFill>
                <a:latin typeface="__Roboto_ba6641"/>
              </a:rPr>
              <a:t>M</a:t>
            </a:r>
            <a:r>
              <a:rPr lang="en-US" sz="3000" b="0" i="0" dirty="0">
                <a:solidFill>
                  <a:schemeClr val="bg2">
                    <a:lumMod val="25000"/>
                  </a:schemeClr>
                </a:solidFill>
                <a:effectLst/>
                <a:latin typeface="__Roboto_ba6641"/>
              </a:rPr>
              <a:t>aintain healthy blood sugar levels. </a:t>
            </a:r>
          </a:p>
          <a:p>
            <a:pPr marL="0" indent="0">
              <a:buNone/>
            </a:pPr>
            <a:endParaRPr lang="en-US" sz="22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B4285B6-094F-94FB-2895-A119F922315C}"/>
              </a:ext>
            </a:extLst>
          </p:cNvPr>
          <p:cNvSpPr txBox="1"/>
          <p:nvPr/>
        </p:nvSpPr>
        <p:spPr>
          <a:xfrm>
            <a:off x="3779291" y="6240079"/>
            <a:ext cx="2428870" cy="276999"/>
          </a:xfrm>
          <a:prstGeom prst="rect">
            <a:avLst/>
          </a:prstGeom>
          <a:noFill/>
        </p:spPr>
        <p:txBody>
          <a:bodyPr wrap="none" rtlCol="0">
            <a:spAutoFit/>
          </a:bodyPr>
          <a:lstStyle/>
          <a:p>
            <a:r>
              <a:rPr lang="en-US" sz="1200" dirty="0">
                <a:solidFill>
                  <a:schemeClr val="bg2">
                    <a:lumMod val="25000"/>
                  </a:schemeClr>
                </a:solidFill>
                <a:latin typeface="Times New Roman" panose="02020603050405020304" pitchFamily="18" charset="0"/>
                <a:cs typeface="Times New Roman" panose="02020603050405020304" pitchFamily="18" charset="0"/>
              </a:rPr>
              <a:t>Fisher et. al., 2020, Diab e. al., 2023</a:t>
            </a:r>
          </a:p>
        </p:txBody>
      </p:sp>
    </p:spTree>
    <p:extLst>
      <p:ext uri="{BB962C8B-B14F-4D97-AF65-F5344CB8AC3E}">
        <p14:creationId xmlns:p14="http://schemas.microsoft.com/office/powerpoint/2010/main" val="13724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0ED01A-BE57-467A-3B64-E1322F82AD3D}"/>
              </a:ext>
            </a:extLst>
          </p:cNvPr>
          <p:cNvSpPr>
            <a:spLocks noGrp="1"/>
          </p:cNvSpPr>
          <p:nvPr>
            <p:ph type="title"/>
          </p:nvPr>
        </p:nvSpPr>
        <p:spPr>
          <a:xfrm>
            <a:off x="488004" y="-276900"/>
            <a:ext cx="10515600" cy="1325563"/>
          </a:xfrm>
        </p:spPr>
        <p:txBody>
          <a:bodyPr vert="horz" lIns="91440" tIns="45720" rIns="91440" bIns="45720" rtlCol="0" anchor="ctr">
            <a:normAutofit/>
          </a:bodyPr>
          <a:lstStyle/>
          <a:p>
            <a:r>
              <a:rPr lang="en-US" sz="3600" b="1" dirty="0">
                <a:solidFill>
                  <a:schemeClr val="bg2">
                    <a:lumMod val="25000"/>
                  </a:schemeClr>
                </a:solidFill>
              </a:rPr>
              <a:t>Benefits of the Med Diet</a:t>
            </a:r>
          </a:p>
        </p:txBody>
      </p:sp>
      <p:sp>
        <p:nvSpPr>
          <p:cNvPr id="9" name="Content Placeholder 8">
            <a:extLst>
              <a:ext uri="{FF2B5EF4-FFF2-40B4-BE49-F238E27FC236}">
                <a16:creationId xmlns:a16="http://schemas.microsoft.com/office/drawing/2014/main" id="{F1493B8D-54DA-6459-907D-27DEED66BAE6}"/>
              </a:ext>
            </a:extLst>
          </p:cNvPr>
          <p:cNvSpPr>
            <a:spLocks/>
          </p:cNvSpPr>
          <p:nvPr/>
        </p:nvSpPr>
        <p:spPr>
          <a:xfrm>
            <a:off x="0" y="1926077"/>
            <a:ext cx="5784715" cy="4256214"/>
          </a:xfrm>
          <a:prstGeom prst="rect">
            <a:avLst/>
          </a:prstGeom>
        </p:spPr>
        <p:txBody>
          <a:bodyPr vert="horz" lIns="91440" tIns="45720" rIns="91440" bIns="45720" rtlCol="0" anchor="ctr">
            <a:no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       Lowering the risk of metabolic syndrome</a:t>
            </a:r>
          </a:p>
          <a:p>
            <a:pPr marL="918972"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Improving blood pressure control</a:t>
            </a:r>
          </a:p>
          <a:p>
            <a:pPr marL="918972"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Improving weight management</a:t>
            </a:r>
          </a:p>
          <a:p>
            <a:pPr marL="918972"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Improving glycemia control</a:t>
            </a:r>
          </a:p>
          <a:p>
            <a:pPr marL="918972"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Lowers triglycerides</a:t>
            </a:r>
          </a:p>
          <a:p>
            <a:pPr marL="918972"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Lowering LDL cholesterol</a:t>
            </a:r>
          </a:p>
          <a:p>
            <a:pPr marL="918972"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Improving immunity</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D82DBAE9-D8E3-FDB6-98F2-A5B0810C2462}"/>
              </a:ext>
            </a:extLst>
          </p:cNvPr>
          <p:cNvSpPr>
            <a:spLocks/>
          </p:cNvSpPr>
          <p:nvPr/>
        </p:nvSpPr>
        <p:spPr>
          <a:xfrm>
            <a:off x="5784715" y="1263765"/>
            <a:ext cx="6198150" cy="3746809"/>
          </a:xfrm>
          <a:prstGeom prst="rect">
            <a:avLst/>
          </a:prstGeom>
        </p:spPr>
        <p:txBody>
          <a:bodyPr>
            <a:noAutofit/>
          </a:bodyPr>
          <a:lstStyle/>
          <a:p>
            <a:pPr marL="342900" marR="0" lvl="0" indent="-342900" algn="l" defTabSz="461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Supporting a healthy balance of gut microbiota (bacteria and other microorganisms) in the </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digestive system</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a:t>
            </a:r>
          </a:p>
          <a:p>
            <a:pPr marL="0" marR="0" lvl="0" indent="0" algn="l" defTabSz="461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Lowering the risk for certain types of </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cancer</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a:t>
            </a:r>
          </a:p>
          <a:p>
            <a:pPr marL="0" marR="0" lvl="0" indent="0" algn="l" defTabSz="461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Slowing the decline of </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brain</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 function with aging.</a:t>
            </a:r>
          </a:p>
          <a:p>
            <a:pPr marL="0" marR="0" lvl="0" indent="0" algn="l" defTabSz="461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Increasing longevity</a:t>
            </a:r>
          </a:p>
          <a:p>
            <a:pPr marL="342900" marR="0" lvl="0" indent="-342900" algn="l" defTabSz="4617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rPr>
              <a:t>Supports the environment</a:t>
            </a:r>
            <a:r>
              <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sustainable dietary pattern</a:t>
            </a:r>
            <a:endPar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461772"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ACCBF9">
                  <a:lumMod val="25000"/>
                </a:srgbClr>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AEA8D75E-E510-5CA1-0356-E85292CE84A8}"/>
              </a:ext>
            </a:extLst>
          </p:cNvPr>
          <p:cNvSpPr txBox="1"/>
          <p:nvPr/>
        </p:nvSpPr>
        <p:spPr>
          <a:xfrm>
            <a:off x="8574734" y="6498679"/>
            <a:ext cx="2428870" cy="276999"/>
          </a:xfrm>
          <a:prstGeom prst="rect">
            <a:avLst/>
          </a:prstGeom>
          <a:noFill/>
        </p:spPr>
        <p:txBody>
          <a:bodyPr wrap="none" rtlCol="0">
            <a:spAutoFit/>
          </a:bodyPr>
          <a:lstStyle/>
          <a:p>
            <a:r>
              <a:rPr lang="en-US" sz="1200" dirty="0">
                <a:solidFill>
                  <a:schemeClr val="bg2">
                    <a:lumMod val="25000"/>
                  </a:schemeClr>
                </a:solidFill>
                <a:latin typeface="Times New Roman" panose="02020603050405020304" pitchFamily="18" charset="0"/>
                <a:cs typeface="Times New Roman" panose="02020603050405020304" pitchFamily="18" charset="0"/>
              </a:rPr>
              <a:t>Fisher et. al., 2020, Diab e. al., 2023</a:t>
            </a:r>
          </a:p>
        </p:txBody>
      </p:sp>
    </p:spTree>
    <p:extLst>
      <p:ext uri="{BB962C8B-B14F-4D97-AF65-F5344CB8AC3E}">
        <p14:creationId xmlns:p14="http://schemas.microsoft.com/office/powerpoint/2010/main" val="17387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2060" name="Rectangle 2059">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3A753BD-77FF-78C5-7357-9D17554CAEC6}"/>
              </a:ext>
            </a:extLst>
          </p:cNvPr>
          <p:cNvSpPr>
            <a:spLocks noGrp="1"/>
          </p:cNvSpPr>
          <p:nvPr>
            <p:ph type="title"/>
          </p:nvPr>
        </p:nvSpPr>
        <p:spPr>
          <a:xfrm>
            <a:off x="6677951" y="0"/>
            <a:ext cx="4156512" cy="1708244"/>
          </a:xfrm>
        </p:spPr>
        <p:txBody>
          <a:bodyPr anchor="ctr">
            <a:normAutofit/>
          </a:bodyPr>
          <a:lstStyle/>
          <a:p>
            <a:r>
              <a:rPr lang="en-US" sz="4000" b="1" dirty="0">
                <a:solidFill>
                  <a:schemeClr val="bg2">
                    <a:lumMod val="25000"/>
                  </a:schemeClr>
                </a:solidFill>
              </a:rPr>
              <a:t>What is the DASH diet?</a:t>
            </a:r>
          </a:p>
        </p:txBody>
      </p:sp>
      <p:pic>
        <p:nvPicPr>
          <p:cNvPr id="2050" name="Picture 2" descr="More Evidence That The DASH Diet Is Good For Heart Health - Muscle &amp; Fitness">
            <a:extLst>
              <a:ext uri="{FF2B5EF4-FFF2-40B4-BE49-F238E27FC236}">
                <a16:creationId xmlns:a16="http://schemas.microsoft.com/office/drawing/2014/main" id="{0DCD2BC6-96A8-CF93-77A0-3AB2FB2899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43" r="26246" b="1"/>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DA0B57C-6BB1-342C-DB78-7EE55B292050}"/>
              </a:ext>
            </a:extLst>
          </p:cNvPr>
          <p:cNvSpPr>
            <a:spLocks noGrp="1"/>
          </p:cNvSpPr>
          <p:nvPr>
            <p:ph idx="1"/>
          </p:nvPr>
        </p:nvSpPr>
        <p:spPr>
          <a:xfrm>
            <a:off x="6483793" y="1118680"/>
            <a:ext cx="4815578" cy="5885235"/>
          </a:xfrm>
        </p:spPr>
        <p:txBody>
          <a:bodyPr anchor="ctr">
            <a:noAutofit/>
          </a:bodyPr>
          <a:lstStyle/>
          <a:p>
            <a:pPr marL="0" marR="0">
              <a:spcBef>
                <a:spcPts val="0"/>
              </a:spcBef>
              <a:spcAft>
                <a:spcPts val="800"/>
              </a:spcAft>
            </a:pPr>
            <a:r>
              <a:rPr lang="en-US" sz="2600" dirty="0">
                <a:solidFill>
                  <a:schemeClr val="bg2">
                    <a:lumMod val="25000"/>
                  </a:schemeClr>
                </a:solidFill>
                <a:latin typeface="Times New Roman" panose="02020603050405020304" pitchFamily="18" charset="0"/>
                <a:cs typeface="Times New Roman" panose="02020603050405020304" pitchFamily="18" charset="0"/>
              </a:rPr>
              <a:t>Created in 1997 by the National Heart Lung and Blood Institute to prevent and treat hypertension</a:t>
            </a:r>
            <a:r>
              <a:rPr lang="en-US" sz="26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lvl="1">
              <a:spcBef>
                <a:spcPts val="0"/>
              </a:spcBef>
              <a:spcAft>
                <a:spcPts val="800"/>
              </a:spcAft>
            </a:pPr>
            <a:r>
              <a:rPr lang="en-US" sz="26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6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ocuses on vegetables, fruits and whole grains. </a:t>
            </a:r>
          </a:p>
          <a:p>
            <a:pPr marL="457200" lvl="1">
              <a:spcBef>
                <a:spcPts val="0"/>
              </a:spcBef>
              <a:spcAft>
                <a:spcPts val="800"/>
              </a:spcAft>
            </a:pPr>
            <a:r>
              <a:rPr lang="en-US" sz="26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Includes fat-free or low-fat dairy products</a:t>
            </a:r>
          </a:p>
          <a:p>
            <a:pPr marL="457200" lvl="1">
              <a:spcBef>
                <a:spcPts val="0"/>
              </a:spcBef>
              <a:spcAft>
                <a:spcPts val="800"/>
              </a:spcAft>
            </a:pPr>
            <a:r>
              <a:rPr lang="en-US" sz="26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Emphasizes lean </a:t>
            </a:r>
            <a:r>
              <a:rPr lang="en-US" sz="26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proteins</a:t>
            </a:r>
          </a:p>
          <a:p>
            <a:pPr marL="914400" lvl="2">
              <a:spcBef>
                <a:spcPts val="0"/>
              </a:spcBef>
              <a:spcAft>
                <a:spcPts val="800"/>
              </a:spcAft>
            </a:pPr>
            <a:r>
              <a:rPr lang="en-US" sz="26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6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ish, poultry, beans and nuts.</a:t>
            </a:r>
          </a:p>
        </p:txBody>
      </p:sp>
      <p:sp>
        <p:nvSpPr>
          <p:cNvPr id="3" name="TextBox 2">
            <a:extLst>
              <a:ext uri="{FF2B5EF4-FFF2-40B4-BE49-F238E27FC236}">
                <a16:creationId xmlns:a16="http://schemas.microsoft.com/office/drawing/2014/main" id="{AB2A98ED-6417-2877-E32D-7E539A8BCCAE}"/>
              </a:ext>
            </a:extLst>
          </p:cNvPr>
          <p:cNvSpPr txBox="1"/>
          <p:nvPr/>
        </p:nvSpPr>
        <p:spPr>
          <a:xfrm>
            <a:off x="5525311" y="6536987"/>
            <a:ext cx="2601994" cy="276999"/>
          </a:xfrm>
          <a:prstGeom prst="rect">
            <a:avLst/>
          </a:prstGeom>
          <a:noFill/>
        </p:spPr>
        <p:txBody>
          <a:bodyPr wrap="none" rtlCol="0">
            <a:spAutoFit/>
          </a:bodyPr>
          <a:lstStyle/>
          <a:p>
            <a:r>
              <a:rPr lang="en-US" sz="1200" dirty="0">
                <a:solidFill>
                  <a:schemeClr val="bg2">
                    <a:lumMod val="25000"/>
                  </a:schemeClr>
                </a:solidFill>
              </a:rPr>
              <a:t>Appel et. al, 1997; Appel et. al., 2006</a:t>
            </a:r>
          </a:p>
        </p:txBody>
      </p:sp>
    </p:spTree>
    <p:extLst>
      <p:ext uri="{BB962C8B-B14F-4D97-AF65-F5344CB8AC3E}">
        <p14:creationId xmlns:p14="http://schemas.microsoft.com/office/powerpoint/2010/main" val="25510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501C4-0F63-D241-E8FA-CE918C0FE077}"/>
              </a:ext>
            </a:extLst>
          </p:cNvPr>
          <p:cNvSpPr>
            <a:spLocks noGrp="1"/>
          </p:cNvSpPr>
          <p:nvPr>
            <p:ph type="title"/>
          </p:nvPr>
        </p:nvSpPr>
        <p:spPr>
          <a:xfrm>
            <a:off x="1160513" y="-833999"/>
            <a:ext cx="5427525" cy="1667997"/>
          </a:xfrm>
        </p:spPr>
        <p:txBody>
          <a:bodyPr anchor="b">
            <a:normAutofit/>
          </a:bodyPr>
          <a:lstStyle/>
          <a:p>
            <a:r>
              <a:rPr lang="en-US" sz="4000" dirty="0">
                <a:solidFill>
                  <a:schemeClr val="bg2">
                    <a:lumMod val="25000"/>
                  </a:schemeClr>
                </a:solidFill>
              </a:rPr>
              <a:t>Case study: Meet Sara</a:t>
            </a:r>
          </a:p>
        </p:txBody>
      </p:sp>
      <p:sp>
        <p:nvSpPr>
          <p:cNvPr id="3" name="Content Placeholder 2">
            <a:extLst>
              <a:ext uri="{FF2B5EF4-FFF2-40B4-BE49-F238E27FC236}">
                <a16:creationId xmlns:a16="http://schemas.microsoft.com/office/drawing/2014/main" id="{73504E7F-7DDD-5A3E-1351-DFE5D6583F3E}"/>
              </a:ext>
            </a:extLst>
          </p:cNvPr>
          <p:cNvSpPr>
            <a:spLocks noGrp="1"/>
          </p:cNvSpPr>
          <p:nvPr>
            <p:ph idx="1"/>
          </p:nvPr>
        </p:nvSpPr>
        <p:spPr>
          <a:xfrm>
            <a:off x="246855" y="978677"/>
            <a:ext cx="7254839" cy="4443447"/>
          </a:xfrm>
        </p:spPr>
        <p:txBody>
          <a:bodyPr anchor="t">
            <a:noAutofit/>
          </a:bodyPr>
          <a:lstStyle/>
          <a:p>
            <a:pPr marL="0" indent="0">
              <a:buNone/>
            </a:pPr>
            <a:r>
              <a:rPr lang="en-US" sz="2500" b="1" dirty="0">
                <a:solidFill>
                  <a:schemeClr val="bg2">
                    <a:lumMod val="25000"/>
                  </a:schemeClr>
                </a:solidFill>
              </a:rPr>
              <a:t>Assessment:</a:t>
            </a:r>
            <a:endParaRPr lang="en-US" sz="2500" dirty="0">
              <a:solidFill>
                <a:schemeClr val="bg2">
                  <a:lumMod val="25000"/>
                </a:schemeClr>
              </a:solidFill>
            </a:endParaRPr>
          </a:p>
          <a:p>
            <a:r>
              <a:rPr lang="en-US" sz="2500" b="1" dirty="0">
                <a:solidFill>
                  <a:schemeClr val="bg2">
                    <a:lumMod val="25000"/>
                  </a:schemeClr>
                </a:solidFill>
              </a:rPr>
              <a:t>Laboratory Findings:</a:t>
            </a:r>
            <a:r>
              <a:rPr lang="en-US" sz="2500" dirty="0">
                <a:solidFill>
                  <a:schemeClr val="bg2">
                    <a:lumMod val="25000"/>
                  </a:schemeClr>
                </a:solidFill>
              </a:rPr>
              <a:t> LDL:160 mg/dL,  HDL: 40 mg/dL, fasting blood glucose: 90 mg/dL, triglycerides:120 mg/dL.</a:t>
            </a:r>
            <a:endParaRPr lang="en-US" sz="2500" b="1" dirty="0">
              <a:solidFill>
                <a:schemeClr val="bg2">
                  <a:lumMod val="25000"/>
                </a:schemeClr>
              </a:solidFill>
            </a:endParaRPr>
          </a:p>
          <a:p>
            <a:pPr>
              <a:buFont typeface="Arial" panose="020B0604020202020204" pitchFamily="34" charset="0"/>
              <a:buChar char="•"/>
            </a:pPr>
            <a:r>
              <a:rPr lang="en-US" sz="2500" b="1" dirty="0">
                <a:solidFill>
                  <a:schemeClr val="bg2">
                    <a:lumMod val="25000"/>
                  </a:schemeClr>
                </a:solidFill>
              </a:rPr>
              <a:t>Physical Examination:</a:t>
            </a:r>
            <a:r>
              <a:rPr lang="en-US" sz="2500" dirty="0">
                <a:solidFill>
                  <a:schemeClr val="bg2">
                    <a:lumMod val="25000"/>
                  </a:schemeClr>
                </a:solidFill>
              </a:rPr>
              <a:t> Blood pressure: 140/90 mmHg, BMI: 29 kg/m</a:t>
            </a:r>
            <a:r>
              <a:rPr lang="en-US" sz="2500" baseline="30000" dirty="0">
                <a:solidFill>
                  <a:schemeClr val="bg2">
                    <a:lumMod val="25000"/>
                  </a:schemeClr>
                </a:solidFill>
              </a:rPr>
              <a:t>2</a:t>
            </a:r>
            <a:endParaRPr lang="en-US" sz="2500" dirty="0">
              <a:solidFill>
                <a:schemeClr val="bg2">
                  <a:lumMod val="25000"/>
                </a:schemeClr>
              </a:solidFill>
            </a:endParaRPr>
          </a:p>
          <a:p>
            <a:r>
              <a:rPr lang="en-US" sz="2500" b="1" dirty="0">
                <a:solidFill>
                  <a:schemeClr val="bg2">
                    <a:lumMod val="25000"/>
                  </a:schemeClr>
                </a:solidFill>
              </a:rPr>
              <a:t>Medical History:</a:t>
            </a:r>
            <a:r>
              <a:rPr lang="en-US" sz="2500" dirty="0">
                <a:solidFill>
                  <a:schemeClr val="bg2">
                    <a:lumMod val="25000"/>
                  </a:schemeClr>
                </a:solidFill>
              </a:rPr>
              <a:t> family history of cardiovascular disease (father had a heart attack at age 62 y).</a:t>
            </a:r>
          </a:p>
          <a:p>
            <a:r>
              <a:rPr lang="en-US" sz="2500" b="1" dirty="0">
                <a:solidFill>
                  <a:schemeClr val="bg2">
                    <a:lumMod val="25000"/>
                  </a:schemeClr>
                </a:solidFill>
              </a:rPr>
              <a:t>Lifestyle:</a:t>
            </a:r>
            <a:r>
              <a:rPr lang="en-US" sz="2500" dirty="0">
                <a:solidFill>
                  <a:schemeClr val="bg2">
                    <a:lumMod val="25000"/>
                  </a:schemeClr>
                </a:solidFill>
              </a:rPr>
              <a:t> Sedentary lifestyle, consumes a typical Western diet high in processed foods, minimal vegetable and fruit intake, occasional smoking (5 cigarettes per day), moderate alcohol intake (1-2 glasses of wine per day).</a:t>
            </a:r>
          </a:p>
          <a:p>
            <a:endParaRPr lang="en-US" sz="2500" dirty="0">
              <a:solidFill>
                <a:schemeClr val="bg2">
                  <a:lumMod val="25000"/>
                </a:schemeClr>
              </a:solidFill>
            </a:endParaRPr>
          </a:p>
        </p:txBody>
      </p:sp>
      <p:pic>
        <p:nvPicPr>
          <p:cNvPr id="4" name="Picture 2" descr="Women and heart disease: the gender gap ...">
            <a:extLst>
              <a:ext uri="{FF2B5EF4-FFF2-40B4-BE49-F238E27FC236}">
                <a16:creationId xmlns:a16="http://schemas.microsoft.com/office/drawing/2014/main" id="{1B69A875-74BC-9EFF-42E1-02ADF2DA9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8" r="23636" b="-1"/>
          <a:stretch/>
        </p:blipFill>
        <p:spPr bwMode="auto">
          <a:xfrm>
            <a:off x="7501696" y="978677"/>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2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F2F6781-5D5B-845F-CEF2-810A4BCC78A1}"/>
              </a:ext>
            </a:extLst>
          </p:cNvPr>
          <p:cNvSpPr>
            <a:spLocks noGrp="1"/>
          </p:cNvSpPr>
          <p:nvPr>
            <p:ph type="title"/>
          </p:nvPr>
        </p:nvSpPr>
        <p:spPr>
          <a:xfrm>
            <a:off x="838200" y="365125"/>
            <a:ext cx="10515600" cy="1325563"/>
          </a:xfrm>
        </p:spPr>
        <p:txBody>
          <a:bodyPr>
            <a:normAutofit/>
          </a:bodyPr>
          <a:lstStyle/>
          <a:p>
            <a:r>
              <a:rPr lang="en-US" sz="5400" b="1" dirty="0">
                <a:solidFill>
                  <a:schemeClr val="bg2">
                    <a:lumMod val="25000"/>
                  </a:schemeClr>
                </a:solidFill>
              </a:rPr>
              <a:t>Characteristics of the DASH Diet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B0CF24C-B136-E042-BE25-7914FCFF1673}"/>
              </a:ext>
            </a:extLst>
          </p:cNvPr>
          <p:cNvSpPr>
            <a:spLocks noGrp="1"/>
          </p:cNvSpPr>
          <p:nvPr>
            <p:ph idx="1"/>
          </p:nvPr>
        </p:nvSpPr>
        <p:spPr>
          <a:xfrm>
            <a:off x="838200" y="1929384"/>
            <a:ext cx="10515600" cy="4251960"/>
          </a:xfrm>
        </p:spPr>
        <p:txBody>
          <a:bodyPr>
            <a:normAutofit lnSpcReduction="10000"/>
          </a:bodyPr>
          <a:lstStyle/>
          <a:p>
            <a:pPr marL="0" marR="0">
              <a:lnSpc>
                <a:spcPct val="107000"/>
              </a:lnSpc>
              <a:spcBef>
                <a:spcPts val="0"/>
              </a:spcBef>
              <a:spcAft>
                <a:spcPts val="800"/>
              </a:spcAft>
            </a:pPr>
            <a:r>
              <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Limits </a:t>
            </a:r>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saturated fat</a:t>
            </a:r>
          </a:p>
          <a:p>
            <a:pPr marL="457200" lvl="1">
              <a:lnSpc>
                <a:spcPct val="107000"/>
              </a:lnSpc>
              <a:spcBef>
                <a:spcPts val="0"/>
              </a:spcBef>
              <a:spcAft>
                <a:spcPts val="800"/>
              </a:spcAft>
            </a:pP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uch as in fatty meats and full-fat dairy products.</a:t>
            </a:r>
          </a:p>
          <a:p>
            <a:pPr marL="0">
              <a:lnSpc>
                <a:spcPct val="107000"/>
              </a:lnSpc>
              <a:spcBef>
                <a:spcPts val="0"/>
              </a:spcBef>
              <a:spcAft>
                <a:spcPts val="800"/>
              </a:spcAft>
            </a:pPr>
            <a:r>
              <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imits added sugar </a:t>
            </a:r>
            <a:endParaRPr lang="en-US" kern="100" dirty="0">
              <a:solidFill>
                <a:schemeClr val="bg2">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imits foods that are high in salt/sodium. </a:t>
            </a:r>
          </a:p>
          <a:p>
            <a:pPr marL="457200" lvl="1">
              <a:lnSpc>
                <a:spcPct val="107000"/>
              </a:lnSpc>
              <a:spcBef>
                <a:spcPts val="0"/>
              </a:spcBef>
              <a:spcAft>
                <a:spcPts val="800"/>
              </a:spcAft>
            </a:pP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standard diet limits salt to 2,300 milligrams (mg) a day (=1 teaspoon of table salt)</a:t>
            </a:r>
            <a:endParaRPr lang="en-US" sz="2800" kern="100" dirty="0">
              <a:solidFill>
                <a:schemeClr val="bg2">
                  <a:lumMod val="2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457200" lvl="1">
              <a:lnSpc>
                <a:spcPct val="107000"/>
              </a:lnSpc>
              <a:spcBef>
                <a:spcPts val="0"/>
              </a:spcBef>
              <a:spcAft>
                <a:spcPts val="800"/>
              </a:spcAft>
            </a:pP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lower sodium version of DASH restricts sodium to 1,500 mg a day. </a:t>
            </a:r>
            <a:endParaRPr lang="en-US" sz="2800" dirty="0">
              <a:solidFill>
                <a:schemeClr val="bg2">
                  <a:lumMod val="25000"/>
                </a:schemeClr>
              </a:solidFill>
            </a:endParaRPr>
          </a:p>
          <a:p>
            <a:pPr marL="0" indent="0">
              <a:buNone/>
            </a:pPr>
            <a:endParaRPr lang="en-US" sz="22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237558F-058E-B57C-4FC7-62A76BEFE197}"/>
              </a:ext>
            </a:extLst>
          </p:cNvPr>
          <p:cNvSpPr txBox="1"/>
          <p:nvPr/>
        </p:nvSpPr>
        <p:spPr>
          <a:xfrm>
            <a:off x="5525311" y="6536987"/>
            <a:ext cx="2601994" cy="276999"/>
          </a:xfrm>
          <a:prstGeom prst="rect">
            <a:avLst/>
          </a:prstGeom>
          <a:noFill/>
        </p:spPr>
        <p:txBody>
          <a:bodyPr wrap="none" rtlCol="0">
            <a:spAutoFit/>
          </a:bodyPr>
          <a:lstStyle/>
          <a:p>
            <a:r>
              <a:rPr lang="en-US" sz="1200" dirty="0">
                <a:solidFill>
                  <a:schemeClr val="bg2">
                    <a:lumMod val="25000"/>
                  </a:schemeClr>
                </a:solidFill>
              </a:rPr>
              <a:t>Appel et. al, 1997; Appel et. al., 2006</a:t>
            </a:r>
          </a:p>
        </p:txBody>
      </p:sp>
    </p:spTree>
    <p:extLst>
      <p:ext uri="{BB962C8B-B14F-4D97-AF65-F5344CB8AC3E}">
        <p14:creationId xmlns:p14="http://schemas.microsoft.com/office/powerpoint/2010/main" val="24255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F2F6781-5D5B-845F-CEF2-810A4BCC78A1}"/>
              </a:ext>
            </a:extLst>
          </p:cNvPr>
          <p:cNvSpPr>
            <a:spLocks noGrp="1"/>
          </p:cNvSpPr>
          <p:nvPr>
            <p:ph type="title"/>
          </p:nvPr>
        </p:nvSpPr>
        <p:spPr>
          <a:xfrm>
            <a:off x="838200" y="365125"/>
            <a:ext cx="10515600" cy="1325563"/>
          </a:xfrm>
        </p:spPr>
        <p:txBody>
          <a:bodyPr>
            <a:normAutofit/>
          </a:bodyPr>
          <a:lstStyle/>
          <a:p>
            <a:r>
              <a:rPr lang="en-US" sz="5400" b="1" dirty="0">
                <a:solidFill>
                  <a:schemeClr val="bg2">
                    <a:lumMod val="25000"/>
                  </a:schemeClr>
                </a:solidFill>
              </a:rPr>
              <a:t>Characteristics of the DASH Diet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B0CF24C-B136-E042-BE25-7914FCFF1673}"/>
              </a:ext>
            </a:extLst>
          </p:cNvPr>
          <p:cNvSpPr>
            <a:spLocks noGrp="1"/>
          </p:cNvSpPr>
          <p:nvPr>
            <p:ph idx="1"/>
          </p:nvPr>
        </p:nvSpPr>
        <p:spPr>
          <a:xfrm>
            <a:off x="838200" y="1929384"/>
            <a:ext cx="10515600" cy="4251960"/>
          </a:xfrm>
        </p:spPr>
        <p:txBody>
          <a:bodyPr>
            <a:normAutofit/>
          </a:bodyPr>
          <a:lstStyle/>
          <a:p>
            <a:pPr>
              <a:buFont typeface="Arial" panose="020B0604020202020204" pitchFamily="34" charset="0"/>
              <a:buChar char="•"/>
            </a:pPr>
            <a:r>
              <a:rPr lang="en-US" sz="3000" dirty="0">
                <a:solidFill>
                  <a:schemeClr val="bg2">
                    <a:lumMod val="25000"/>
                  </a:schemeClr>
                </a:solidFill>
              </a:rPr>
              <a:t>Rich in minerals:</a:t>
            </a:r>
          </a:p>
          <a:p>
            <a:pPr>
              <a:buFont typeface="Arial" panose="020B0604020202020204" pitchFamily="34" charset="0"/>
              <a:buChar char="•"/>
            </a:pPr>
            <a:r>
              <a:rPr lang="en-US" sz="3000" dirty="0">
                <a:solidFill>
                  <a:schemeClr val="bg2">
                    <a:lumMod val="25000"/>
                  </a:schemeClr>
                </a:solidFill>
              </a:rPr>
              <a:t> 	Potassium, calcium, magnesium,</a:t>
            </a:r>
          </a:p>
          <a:p>
            <a:pPr>
              <a:buFont typeface="Arial" panose="020B0604020202020204" pitchFamily="34" charset="0"/>
              <a:buChar char="•"/>
            </a:pPr>
            <a:r>
              <a:rPr lang="en-US" sz="3000" dirty="0">
                <a:solidFill>
                  <a:schemeClr val="bg2">
                    <a:lumMod val="25000"/>
                  </a:schemeClr>
                </a:solidFill>
              </a:rPr>
              <a:t>High in fibers</a:t>
            </a:r>
          </a:p>
          <a:p>
            <a:pPr>
              <a:buFont typeface="Arial" panose="020B0604020202020204" pitchFamily="34" charset="0"/>
              <a:buChar char="•"/>
            </a:pPr>
            <a:r>
              <a:rPr lang="en-US" sz="3000" dirty="0">
                <a:solidFill>
                  <a:schemeClr val="bg2">
                    <a:lumMod val="25000"/>
                  </a:schemeClr>
                </a:solidFill>
              </a:rPr>
              <a:t>Moderate in proteins</a:t>
            </a:r>
          </a:p>
          <a:p>
            <a:pPr>
              <a:buFont typeface="Arial" panose="020B0604020202020204" pitchFamily="34" charset="0"/>
              <a:buChar char="•"/>
            </a:pPr>
            <a:r>
              <a:rPr lang="en-US" sz="3000" dirty="0">
                <a:solidFill>
                  <a:schemeClr val="bg2">
                    <a:lumMod val="25000"/>
                  </a:schemeClr>
                </a:solidFill>
              </a:rPr>
              <a:t>Low in saturated fat</a:t>
            </a:r>
          </a:p>
          <a:p>
            <a:pPr>
              <a:buFont typeface="Arial" panose="020B0604020202020204" pitchFamily="34" charset="0"/>
              <a:buChar char="•"/>
            </a:pPr>
            <a:r>
              <a:rPr lang="en-US" sz="3000" dirty="0">
                <a:solidFill>
                  <a:schemeClr val="bg2">
                    <a:lumMod val="25000"/>
                  </a:schemeClr>
                </a:solidFill>
              </a:rPr>
              <a:t>Low in salt</a:t>
            </a:r>
          </a:p>
          <a:p>
            <a:pPr marL="0" indent="0">
              <a:buNone/>
            </a:pPr>
            <a:endParaRPr lang="en-US" sz="30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D219638-98C9-BC28-6523-9EF5772F139F}"/>
              </a:ext>
            </a:extLst>
          </p:cNvPr>
          <p:cNvSpPr txBox="1"/>
          <p:nvPr/>
        </p:nvSpPr>
        <p:spPr>
          <a:xfrm>
            <a:off x="5525311" y="6536987"/>
            <a:ext cx="2601994" cy="276999"/>
          </a:xfrm>
          <a:prstGeom prst="rect">
            <a:avLst/>
          </a:prstGeom>
          <a:noFill/>
        </p:spPr>
        <p:txBody>
          <a:bodyPr wrap="none" rtlCol="0">
            <a:spAutoFit/>
          </a:bodyPr>
          <a:lstStyle/>
          <a:p>
            <a:r>
              <a:rPr lang="en-US" sz="1200" dirty="0">
                <a:solidFill>
                  <a:schemeClr val="bg2">
                    <a:lumMod val="25000"/>
                  </a:schemeClr>
                </a:solidFill>
              </a:rPr>
              <a:t>Appel et. al, 1997; Appel et. al., 2006</a:t>
            </a:r>
          </a:p>
        </p:txBody>
      </p:sp>
    </p:spTree>
    <p:extLst>
      <p:ext uri="{BB962C8B-B14F-4D97-AF65-F5344CB8AC3E}">
        <p14:creationId xmlns:p14="http://schemas.microsoft.com/office/powerpoint/2010/main" val="21832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FA02-A029-6233-3290-41E22AB632EA}"/>
              </a:ext>
            </a:extLst>
          </p:cNvPr>
          <p:cNvSpPr>
            <a:spLocks noGrp="1"/>
          </p:cNvSpPr>
          <p:nvPr>
            <p:ph type="title"/>
          </p:nvPr>
        </p:nvSpPr>
        <p:spPr/>
        <p:txBody>
          <a:bodyPr/>
          <a:lstStyle/>
          <a:p>
            <a:r>
              <a:rPr lang="en-US" b="1" dirty="0">
                <a:solidFill>
                  <a:schemeClr val="bg2">
                    <a:lumMod val="25000"/>
                  </a:schemeClr>
                </a:solidFill>
              </a:rPr>
              <a:t>Additional Benefits of the DASH Diet</a:t>
            </a:r>
          </a:p>
        </p:txBody>
      </p:sp>
      <p:sp>
        <p:nvSpPr>
          <p:cNvPr id="3" name="Content Placeholder 2">
            <a:extLst>
              <a:ext uri="{FF2B5EF4-FFF2-40B4-BE49-F238E27FC236}">
                <a16:creationId xmlns:a16="http://schemas.microsoft.com/office/drawing/2014/main" id="{8072D8AC-501B-6C44-BB79-867749656675}"/>
              </a:ext>
            </a:extLst>
          </p:cNvPr>
          <p:cNvSpPr>
            <a:spLocks noGrp="1"/>
          </p:cNvSpPr>
          <p:nvPr>
            <p:ph sz="half" idx="1"/>
          </p:nvPr>
        </p:nvSpPr>
        <p:spPr/>
        <p:txBody>
          <a:bodyPr>
            <a:noAutofit/>
          </a:bodyPr>
          <a:lstStyle/>
          <a:p>
            <a:r>
              <a:rPr lang="en-US" b="0" i="0" dirty="0">
                <a:solidFill>
                  <a:schemeClr val="bg2">
                    <a:lumMod val="25000"/>
                  </a:schemeClr>
                </a:solidFill>
                <a:effectLst/>
                <a:latin typeface="Times New Roman" panose="02020603050405020304" pitchFamily="18" charset="0"/>
                <a:cs typeface="Times New Roman" panose="02020603050405020304" pitchFamily="18" charset="0"/>
              </a:rPr>
              <a:t>Lowering the risk of </a:t>
            </a:r>
            <a:r>
              <a:rPr lang="en-US" dirty="0">
                <a:solidFill>
                  <a:schemeClr val="bg2">
                    <a:lumMod val="25000"/>
                  </a:schemeClr>
                </a:solidFill>
                <a:latin typeface="Times New Roman" panose="02020603050405020304" pitchFamily="18" charset="0"/>
                <a:cs typeface="Times New Roman" panose="02020603050405020304" pitchFamily="18" charset="0"/>
              </a:rPr>
              <a:t>metabolic syndrome</a:t>
            </a:r>
            <a:endPar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Improving blood pressure control</a:t>
            </a:r>
          </a:p>
          <a:p>
            <a:pPr lvl="1"/>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Improving weight management</a:t>
            </a:r>
          </a:p>
          <a:p>
            <a:pPr lvl="1"/>
            <a:r>
              <a:rPr lang="en-US" sz="28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Improving glycemia control</a:t>
            </a:r>
          </a:p>
          <a:p>
            <a:pPr lvl="1"/>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Lowers triglycerides</a:t>
            </a:r>
          </a:p>
          <a:p>
            <a:pPr lvl="1"/>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Lowering LDL cholesterol</a:t>
            </a:r>
            <a:endParaRPr lang="en-US" sz="2800" dirty="0">
              <a:solidFill>
                <a:schemeClr val="bg2">
                  <a:lumMod val="25000"/>
                </a:schemeClr>
              </a:solidFill>
              <a:latin typeface="Times New Roman" panose="02020603050405020304" pitchFamily="18" charset="0"/>
              <a:cs typeface="Times New Roman" panose="02020603050405020304" pitchFamily="18" charset="0"/>
            </a:endParaRPr>
          </a:p>
          <a:p>
            <a:r>
              <a:rPr lang="en-US" b="0" i="0" dirty="0">
                <a:solidFill>
                  <a:schemeClr val="bg2">
                    <a:lumMod val="25000"/>
                  </a:schemeClr>
                </a:solidFill>
                <a:effectLst/>
                <a:latin typeface="Times New Roman" panose="02020603050405020304" pitchFamily="18" charset="0"/>
                <a:cs typeface="Times New Roman" panose="02020603050405020304" pitchFamily="18" charset="0"/>
              </a:rPr>
              <a:t>Supporting a healthy balance of gut microbiota</a:t>
            </a:r>
          </a:p>
          <a:p>
            <a:endParaRPr lang="en-US" b="0" i="0" dirty="0">
              <a:solidFill>
                <a:schemeClr val="bg2">
                  <a:lumMod val="25000"/>
                </a:schemeClr>
              </a:solidFill>
              <a:effectLst/>
              <a:latin typeface="Times New Roman" panose="02020603050405020304" pitchFamily="18" charset="0"/>
              <a:cs typeface="Times New Roman" panose="02020603050405020304" pitchFamily="18" charset="0"/>
            </a:endParaRPr>
          </a:p>
          <a:p>
            <a:endPar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kern="100" dirty="0">
              <a:solidFill>
                <a:schemeClr val="bg2">
                  <a:lumMod val="2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C3D1EB8-C793-0362-1AA4-A57D8EA6F9C6}"/>
              </a:ext>
            </a:extLst>
          </p:cNvPr>
          <p:cNvSpPr>
            <a:spLocks noGrp="1"/>
          </p:cNvSpPr>
          <p:nvPr>
            <p:ph sz="half" idx="2"/>
          </p:nvPr>
        </p:nvSpPr>
        <p:spPr/>
        <p:txBody>
          <a:bodyPr>
            <a:normAutofit/>
          </a:bodyPr>
          <a:lstStyle/>
          <a:p>
            <a:r>
              <a:rPr lang="en-US" b="0" i="0" dirty="0">
                <a:solidFill>
                  <a:schemeClr val="bg2">
                    <a:lumMod val="25000"/>
                  </a:schemeClr>
                </a:solidFill>
                <a:effectLst/>
                <a:latin typeface="Times New Roman" panose="02020603050405020304" pitchFamily="18" charset="0"/>
                <a:cs typeface="Times New Roman" panose="02020603050405020304" pitchFamily="18" charset="0"/>
              </a:rPr>
              <a:t>Lowering the risk for certain types of </a:t>
            </a:r>
            <a:r>
              <a:rPr lang="en-US" b="0" i="0" dirty="0">
                <a:solidFill>
                  <a:schemeClr val="bg2">
                    <a:lumMod val="25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cancer</a:t>
            </a:r>
            <a:endParaRPr lang="en-US" b="0" i="0" dirty="0">
              <a:solidFill>
                <a:schemeClr val="bg2">
                  <a:lumMod val="25000"/>
                </a:schemeClr>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dirty="0">
                <a:solidFill>
                  <a:schemeClr val="bg2">
                    <a:lumMod val="25000"/>
                  </a:schemeClr>
                </a:solidFill>
                <a:effectLst/>
                <a:latin typeface="Times New Roman" panose="02020603050405020304" pitchFamily="18" charset="0"/>
                <a:cs typeface="Times New Roman" panose="02020603050405020304" pitchFamily="18" charset="0"/>
              </a:rPr>
              <a:t>Slowing the decline of </a:t>
            </a:r>
            <a:r>
              <a:rPr lang="en-US" b="0" i="0" dirty="0">
                <a:solidFill>
                  <a:schemeClr val="bg2">
                    <a:lumMod val="25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brain</a:t>
            </a:r>
            <a:r>
              <a:rPr lang="en-US" b="0" i="0" dirty="0">
                <a:solidFill>
                  <a:schemeClr val="bg2">
                    <a:lumMod val="25000"/>
                  </a:schemeClr>
                </a:solidFill>
                <a:effectLst/>
                <a:latin typeface="Times New Roman" panose="02020603050405020304" pitchFamily="18" charset="0"/>
                <a:cs typeface="Times New Roman" panose="02020603050405020304" pitchFamily="18" charset="0"/>
              </a:rPr>
              <a:t> function with aging.</a:t>
            </a:r>
          </a:p>
          <a:p>
            <a:pPr algn="l">
              <a:buFont typeface="Arial" panose="020B0604020202020204" pitchFamily="34" charset="0"/>
              <a:buChar char="•"/>
            </a:pPr>
            <a:r>
              <a:rPr lang="en-US" b="0" i="0" dirty="0">
                <a:solidFill>
                  <a:schemeClr val="bg2">
                    <a:lumMod val="25000"/>
                  </a:schemeClr>
                </a:solidFill>
                <a:effectLst/>
                <a:latin typeface="Times New Roman" panose="02020603050405020304" pitchFamily="18" charset="0"/>
                <a:cs typeface="Times New Roman" panose="02020603050405020304" pitchFamily="18" charset="0"/>
              </a:rPr>
              <a:t>Increasing longevity</a:t>
            </a:r>
          </a:p>
          <a:p>
            <a:r>
              <a:rPr lang="en-US" dirty="0">
                <a:solidFill>
                  <a:schemeClr val="bg2">
                    <a:lumMod val="25000"/>
                  </a:schemeClr>
                </a:solidFill>
                <a:latin typeface="Times New Roman" panose="02020603050405020304" pitchFamily="18" charset="0"/>
                <a:cs typeface="Times New Roman" panose="02020603050405020304" pitchFamily="18" charset="0"/>
              </a:rPr>
              <a:t>Supports the environment</a:t>
            </a:r>
            <a:r>
              <a:rPr lang="en-US" dirty="0">
                <a:solidFill>
                  <a:schemeClr val="bg2">
                    <a:lumMod val="25000"/>
                  </a:schemeClr>
                </a:solidFill>
                <a:latin typeface="Times New Roman" panose="02020603050405020304" pitchFamily="18" charset="0"/>
                <a:cs typeface="Times New Roman" panose="02020603050405020304" pitchFamily="18" charset="0"/>
                <a:sym typeface="Wingdings" panose="05000000000000000000" pitchFamily="2" charset="2"/>
              </a:rPr>
              <a:t> sustainable dietary pattern</a:t>
            </a:r>
            <a:endParaRPr lang="en-US" dirty="0">
              <a:solidFill>
                <a:schemeClr val="bg2">
                  <a:lumMod val="25000"/>
                </a:schemeClr>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b="0" i="0" dirty="0">
              <a:solidFill>
                <a:schemeClr val="bg2">
                  <a:lumMod val="25000"/>
                </a:schemeClr>
              </a:solidFill>
              <a:effectLst/>
              <a:latin typeface="Times New Roman" panose="02020603050405020304" pitchFamily="18" charset="0"/>
              <a:cs typeface="Times New Roman" panose="02020603050405020304" pitchFamily="18" charset="0"/>
            </a:endParaRPr>
          </a:p>
          <a:p>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D2E55B-0F34-18B4-C47F-FDA4D2BC32EC}"/>
              </a:ext>
            </a:extLst>
          </p:cNvPr>
          <p:cNvSpPr txBox="1"/>
          <p:nvPr/>
        </p:nvSpPr>
        <p:spPr>
          <a:xfrm>
            <a:off x="8959803" y="6311900"/>
            <a:ext cx="270375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lumMod val="25000"/>
                  </a:schemeClr>
                </a:solidFill>
                <a:effectLst/>
                <a:uLnTx/>
                <a:uFillTx/>
                <a:latin typeface="Aptos" panose="02110004020202020204"/>
                <a:ea typeface="+mn-ea"/>
                <a:cs typeface="+mn-cs"/>
              </a:rPr>
              <a:t>Diab et. al., 2024; </a:t>
            </a:r>
            <a:r>
              <a:rPr kumimoji="0" lang="en-US" sz="1200" b="0" i="0" u="none" strike="noStrike" kern="1200" cap="none" spc="0" normalizeH="0" baseline="0" noProof="0" dirty="0" err="1">
                <a:ln>
                  <a:noFill/>
                </a:ln>
                <a:solidFill>
                  <a:schemeClr val="bg2">
                    <a:lumMod val="25000"/>
                  </a:schemeClr>
                </a:solidFill>
                <a:effectLst/>
                <a:uLnTx/>
                <a:uFillTx/>
                <a:latin typeface="Aptos" panose="02110004020202020204"/>
                <a:ea typeface="+mn-ea"/>
                <a:cs typeface="+mn-cs"/>
              </a:rPr>
              <a:t>Toorang</a:t>
            </a:r>
            <a:r>
              <a:rPr kumimoji="0" lang="en-US" sz="1200" b="0" i="0" u="none" strike="noStrike" kern="1200" cap="none" spc="0" normalizeH="0" baseline="0" noProof="0" dirty="0">
                <a:ln>
                  <a:noFill/>
                </a:ln>
                <a:solidFill>
                  <a:schemeClr val="bg2">
                    <a:lumMod val="25000"/>
                  </a:schemeClr>
                </a:solidFill>
                <a:effectLst/>
                <a:uLnTx/>
                <a:uFillTx/>
                <a:latin typeface="Aptos" panose="02110004020202020204"/>
                <a:ea typeface="+mn-ea"/>
                <a:cs typeface="+mn-cs"/>
              </a:rPr>
              <a:t> et. al., 2022</a:t>
            </a:r>
          </a:p>
        </p:txBody>
      </p:sp>
    </p:spTree>
    <p:extLst>
      <p:ext uri="{BB962C8B-B14F-4D97-AF65-F5344CB8AC3E}">
        <p14:creationId xmlns:p14="http://schemas.microsoft.com/office/powerpoint/2010/main" val="16912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1000"/>
                                        <p:tgtEl>
                                          <p:spTgt spid="5">
                                            <p:txEl>
                                              <p:pRg st="0" end="0"/>
                                            </p:txEl>
                                          </p:spTgt>
                                        </p:tgtEl>
                                      </p:cBhvr>
                                    </p:animEffect>
                                    <p:anim calcmode="lin" valueType="num">
                                      <p:cBhvr>
                                        <p:cTn id="4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fade">
                                      <p:cBhvr>
                                        <p:cTn id="53" dur="1000"/>
                                        <p:tgtEl>
                                          <p:spTgt spid="5">
                                            <p:txEl>
                                              <p:pRg st="1" end="1"/>
                                            </p:txEl>
                                          </p:spTgt>
                                        </p:tgtEl>
                                      </p:cBhvr>
                                    </p:animEffect>
                                    <p:anim calcmode="lin" valueType="num">
                                      <p:cBhvr>
                                        <p:cTn id="5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1000"/>
                                        <p:tgtEl>
                                          <p:spTgt spid="5">
                                            <p:txEl>
                                              <p:pRg st="2" end="2"/>
                                            </p:txEl>
                                          </p:spTgt>
                                        </p:tgtEl>
                                      </p:cBhvr>
                                    </p:animEffect>
                                    <p:anim calcmode="lin" valueType="num">
                                      <p:cBhvr>
                                        <p:cTn id="6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1000"/>
                                        <p:tgtEl>
                                          <p:spTgt spid="5">
                                            <p:txEl>
                                              <p:pRg st="3" end="3"/>
                                            </p:txEl>
                                          </p:spTgt>
                                        </p:tgtEl>
                                      </p:cBhvr>
                                    </p:animEffect>
                                    <p:anim calcmode="lin" valueType="num">
                                      <p:cBhvr>
                                        <p:cTn id="6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9" name="Rectangle 310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0A7BFD9-C00E-55C9-50D0-C1D76C1846D2}"/>
              </a:ext>
            </a:extLst>
          </p:cNvPr>
          <p:cNvSpPr>
            <a:spLocks noGrp="1"/>
          </p:cNvSpPr>
          <p:nvPr>
            <p:ph type="title"/>
          </p:nvPr>
        </p:nvSpPr>
        <p:spPr>
          <a:xfrm>
            <a:off x="585280" y="-221246"/>
            <a:ext cx="10515600" cy="1306443"/>
          </a:xfrm>
        </p:spPr>
        <p:txBody>
          <a:bodyPr>
            <a:normAutofit/>
          </a:bodyPr>
          <a:lstStyle/>
          <a:p>
            <a:r>
              <a:rPr lang="en-US" sz="4000" b="1" dirty="0">
                <a:solidFill>
                  <a:schemeClr val="bg2">
                    <a:lumMod val="25000"/>
                  </a:schemeClr>
                </a:solidFill>
              </a:rPr>
              <a:t>What is the Plant-based diet?</a:t>
            </a:r>
          </a:p>
        </p:txBody>
      </p:sp>
      <p:sp>
        <p:nvSpPr>
          <p:cNvPr id="3" name="Content Placeholder 2">
            <a:extLst>
              <a:ext uri="{FF2B5EF4-FFF2-40B4-BE49-F238E27FC236}">
                <a16:creationId xmlns:a16="http://schemas.microsoft.com/office/drawing/2014/main" id="{08FA3B45-64FF-12F1-74B0-107A64AC4B09}"/>
              </a:ext>
            </a:extLst>
          </p:cNvPr>
          <p:cNvSpPr>
            <a:spLocks noGrp="1"/>
          </p:cNvSpPr>
          <p:nvPr>
            <p:ph idx="1"/>
          </p:nvPr>
        </p:nvSpPr>
        <p:spPr>
          <a:xfrm>
            <a:off x="-1" y="778214"/>
            <a:ext cx="12042844" cy="4747097"/>
          </a:xfrm>
        </p:spPr>
        <p:txBody>
          <a:bodyPr>
            <a:noAutofit/>
          </a:bodyPr>
          <a:lstStyle/>
          <a:p>
            <a:r>
              <a:rPr lang="en-US" sz="2600" dirty="0">
                <a:solidFill>
                  <a:schemeClr val="bg2">
                    <a:lumMod val="25000"/>
                  </a:schemeClr>
                </a:solidFill>
              </a:rPr>
              <a:t>Diet plan that is vegetarian</a:t>
            </a:r>
          </a:p>
          <a:p>
            <a:r>
              <a:rPr lang="en-US" sz="2600" dirty="0">
                <a:solidFill>
                  <a:schemeClr val="bg2">
                    <a:lumMod val="25000"/>
                  </a:schemeClr>
                </a:solidFill>
              </a:rPr>
              <a:t>Different types:</a:t>
            </a:r>
          </a:p>
          <a:p>
            <a:pPr lvl="1"/>
            <a:r>
              <a:rPr lang="en-US" sz="2600" b="1" dirty="0">
                <a:solidFill>
                  <a:schemeClr val="bg2">
                    <a:lumMod val="25000"/>
                  </a:schemeClr>
                </a:solidFill>
              </a:rPr>
              <a:t>Lacto-vegetarian: </a:t>
            </a:r>
            <a:r>
              <a:rPr lang="en-US" sz="2600" dirty="0">
                <a:solidFill>
                  <a:schemeClr val="bg2">
                    <a:lumMod val="25000"/>
                  </a:schemeClr>
                </a:solidFill>
              </a:rPr>
              <a:t>Exclude all animal </a:t>
            </a:r>
          </a:p>
          <a:p>
            <a:pPr marL="457200" lvl="1" indent="0">
              <a:buNone/>
            </a:pPr>
            <a:r>
              <a:rPr lang="en-US" sz="2600" dirty="0">
                <a:solidFill>
                  <a:schemeClr val="bg2">
                    <a:lumMod val="25000"/>
                  </a:schemeClr>
                </a:solidFill>
              </a:rPr>
              <a:t>products except dairy products</a:t>
            </a:r>
          </a:p>
          <a:p>
            <a:pPr lvl="1"/>
            <a:r>
              <a:rPr lang="en-US" sz="2600" b="1" dirty="0">
                <a:solidFill>
                  <a:schemeClr val="bg2">
                    <a:lumMod val="25000"/>
                  </a:schemeClr>
                </a:solidFill>
              </a:rPr>
              <a:t>Ovo-vegetarian:</a:t>
            </a:r>
            <a:r>
              <a:rPr lang="en-US" sz="2600" dirty="0">
                <a:solidFill>
                  <a:schemeClr val="bg2">
                    <a:lumMod val="25000"/>
                  </a:schemeClr>
                </a:solidFill>
              </a:rPr>
              <a:t> Exclude all animal </a:t>
            </a:r>
          </a:p>
          <a:p>
            <a:pPr marL="457200" lvl="1" indent="0">
              <a:buNone/>
            </a:pPr>
            <a:r>
              <a:rPr lang="en-US" sz="2600" dirty="0">
                <a:solidFill>
                  <a:schemeClr val="bg2">
                    <a:lumMod val="25000"/>
                  </a:schemeClr>
                </a:solidFill>
              </a:rPr>
              <a:t> products except eggs</a:t>
            </a:r>
          </a:p>
          <a:p>
            <a:pPr lvl="1"/>
            <a:r>
              <a:rPr lang="en-US" sz="2600" b="1" dirty="0" err="1">
                <a:solidFill>
                  <a:schemeClr val="bg2">
                    <a:lumMod val="25000"/>
                  </a:schemeClr>
                </a:solidFill>
              </a:rPr>
              <a:t>Lacto-ovo</a:t>
            </a:r>
            <a:r>
              <a:rPr lang="en-US" sz="2600" b="1" dirty="0">
                <a:solidFill>
                  <a:schemeClr val="bg2">
                    <a:lumMod val="25000"/>
                  </a:schemeClr>
                </a:solidFill>
              </a:rPr>
              <a:t> vegetarian</a:t>
            </a:r>
            <a:r>
              <a:rPr lang="en-US" sz="2600" dirty="0">
                <a:solidFill>
                  <a:schemeClr val="bg2">
                    <a:lumMod val="25000"/>
                  </a:schemeClr>
                </a:solidFill>
              </a:rPr>
              <a:t> Exclude all animal </a:t>
            </a:r>
          </a:p>
          <a:p>
            <a:pPr marL="457200" lvl="1" indent="0">
              <a:buNone/>
            </a:pPr>
            <a:r>
              <a:rPr lang="en-US" sz="2600" dirty="0">
                <a:solidFill>
                  <a:schemeClr val="bg2">
                    <a:lumMod val="25000"/>
                  </a:schemeClr>
                </a:solidFill>
              </a:rPr>
              <a:t> products except dairy products and eggs</a:t>
            </a:r>
          </a:p>
          <a:p>
            <a:pPr lvl="1"/>
            <a:r>
              <a:rPr lang="en-US" sz="2600" b="1" dirty="0">
                <a:solidFill>
                  <a:schemeClr val="bg2">
                    <a:lumMod val="25000"/>
                  </a:schemeClr>
                </a:solidFill>
              </a:rPr>
              <a:t>Pescatarian</a:t>
            </a:r>
            <a:r>
              <a:rPr lang="en-US" sz="2600" dirty="0">
                <a:solidFill>
                  <a:schemeClr val="bg2">
                    <a:lumMod val="25000"/>
                  </a:schemeClr>
                </a:solidFill>
              </a:rPr>
              <a:t> Exclude all animal products </a:t>
            </a:r>
          </a:p>
          <a:p>
            <a:pPr marL="457200" lvl="1" indent="0">
              <a:buNone/>
            </a:pPr>
            <a:r>
              <a:rPr lang="en-US" sz="2600" dirty="0">
                <a:solidFill>
                  <a:schemeClr val="bg2">
                    <a:lumMod val="25000"/>
                  </a:schemeClr>
                </a:solidFill>
              </a:rPr>
              <a:t>except fish.</a:t>
            </a:r>
          </a:p>
          <a:p>
            <a:pPr lvl="1"/>
            <a:r>
              <a:rPr lang="en-US" sz="2600" b="1" dirty="0">
                <a:solidFill>
                  <a:schemeClr val="bg2">
                    <a:lumMod val="25000"/>
                  </a:schemeClr>
                </a:solidFill>
              </a:rPr>
              <a:t>Vegan</a:t>
            </a:r>
            <a:r>
              <a:rPr lang="en-US" sz="2600" dirty="0">
                <a:solidFill>
                  <a:schemeClr val="bg2">
                    <a:lumMod val="25000"/>
                  </a:schemeClr>
                </a:solidFill>
              </a:rPr>
              <a:t> Exclude all animal products without</a:t>
            </a:r>
          </a:p>
          <a:p>
            <a:pPr lvl="1"/>
            <a:r>
              <a:rPr lang="en-US" sz="2600" dirty="0">
                <a:solidFill>
                  <a:schemeClr val="bg2">
                    <a:lumMod val="25000"/>
                  </a:schemeClr>
                </a:solidFill>
              </a:rPr>
              <a:t> any exceptions</a:t>
            </a:r>
          </a:p>
          <a:p>
            <a:r>
              <a:rPr lang="en-US" sz="2600" dirty="0">
                <a:solidFill>
                  <a:schemeClr val="bg2">
                    <a:lumMod val="25000"/>
                  </a:schemeClr>
                </a:solidFill>
              </a:rPr>
              <a:t>The more foods are excluded, the harder it can be to get all the needed nutrients</a:t>
            </a:r>
          </a:p>
          <a:p>
            <a:r>
              <a:rPr lang="en-US" sz="2600" dirty="0">
                <a:solidFill>
                  <a:schemeClr val="bg2">
                    <a:lumMod val="25000"/>
                  </a:schemeClr>
                </a:solidFill>
              </a:rPr>
              <a:t>Vegetarian diets are best when they include small portions of animal products</a:t>
            </a:r>
          </a:p>
        </p:txBody>
      </p:sp>
      <p:pic>
        <p:nvPicPr>
          <p:cNvPr id="3074" name="Picture 2" descr="benefits of a plant-based diet ...">
            <a:extLst>
              <a:ext uri="{FF2B5EF4-FFF2-40B4-BE49-F238E27FC236}">
                <a16:creationId xmlns:a16="http://schemas.microsoft.com/office/drawing/2014/main" id="{4243B668-452C-FA2C-EE59-3818A2FFD2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1" r="-2" b="-2"/>
          <a:stretch/>
        </p:blipFill>
        <p:spPr bwMode="auto">
          <a:xfrm>
            <a:off x="7073399" y="1743632"/>
            <a:ext cx="5115552" cy="3502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F69D9A-5707-C11C-8655-185406DED783}"/>
              </a:ext>
            </a:extLst>
          </p:cNvPr>
          <p:cNvSpPr txBox="1"/>
          <p:nvPr/>
        </p:nvSpPr>
        <p:spPr>
          <a:xfrm>
            <a:off x="10088910" y="5377225"/>
            <a:ext cx="1953933" cy="369332"/>
          </a:xfrm>
          <a:prstGeom prst="rect">
            <a:avLst/>
          </a:prstGeom>
          <a:noFill/>
        </p:spPr>
        <p:txBody>
          <a:bodyPr wrap="none" rtlCol="0">
            <a:spAutoFit/>
          </a:bodyPr>
          <a:lstStyle/>
          <a:p>
            <a:r>
              <a:rPr lang="en-US" dirty="0" err="1">
                <a:solidFill>
                  <a:schemeClr val="bg2">
                    <a:lumMod val="25000"/>
                  </a:schemeClr>
                </a:solidFill>
              </a:rPr>
              <a:t>Satija</a:t>
            </a:r>
            <a:r>
              <a:rPr lang="en-US" dirty="0">
                <a:solidFill>
                  <a:schemeClr val="bg2">
                    <a:lumMod val="25000"/>
                  </a:schemeClr>
                </a:solidFill>
              </a:rPr>
              <a:t> et. al., 2017</a:t>
            </a:r>
          </a:p>
        </p:txBody>
      </p:sp>
    </p:spTree>
    <p:extLst>
      <p:ext uri="{BB962C8B-B14F-4D97-AF65-F5344CB8AC3E}">
        <p14:creationId xmlns:p14="http://schemas.microsoft.com/office/powerpoint/2010/main" val="39207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1000"/>
                                        <p:tgtEl>
                                          <p:spTgt spid="3">
                                            <p:txEl>
                                              <p:pRg st="13" end="13"/>
                                            </p:txEl>
                                          </p:spTgt>
                                        </p:tgtEl>
                                      </p:cBhvr>
                                    </p:animEffect>
                                    <p:anim calcmode="lin" valueType="num">
                                      <p:cBhvr>
                                        <p:cTn id="5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F2F6781-5D5B-845F-CEF2-810A4BCC78A1}"/>
              </a:ext>
            </a:extLst>
          </p:cNvPr>
          <p:cNvSpPr>
            <a:spLocks noGrp="1"/>
          </p:cNvSpPr>
          <p:nvPr>
            <p:ph type="title"/>
          </p:nvPr>
        </p:nvSpPr>
        <p:spPr>
          <a:xfrm>
            <a:off x="838200" y="365125"/>
            <a:ext cx="10515600" cy="1325563"/>
          </a:xfrm>
        </p:spPr>
        <p:txBody>
          <a:bodyPr>
            <a:normAutofit fontScale="90000"/>
          </a:bodyPr>
          <a:lstStyle/>
          <a:p>
            <a:r>
              <a:rPr lang="en-US" sz="5400" b="1" dirty="0">
                <a:solidFill>
                  <a:schemeClr val="bg2">
                    <a:lumMod val="25000"/>
                  </a:schemeClr>
                </a:solidFill>
              </a:rPr>
              <a:t>Characteristics of the Plant-Based Diet Diet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B0CF24C-B136-E042-BE25-7914FCFF1673}"/>
              </a:ext>
            </a:extLst>
          </p:cNvPr>
          <p:cNvSpPr>
            <a:spLocks noGrp="1"/>
          </p:cNvSpPr>
          <p:nvPr>
            <p:ph idx="1"/>
          </p:nvPr>
        </p:nvSpPr>
        <p:spPr>
          <a:xfrm>
            <a:off x="838200" y="1929384"/>
            <a:ext cx="10515600" cy="4251960"/>
          </a:xfrm>
        </p:spPr>
        <p:txBody>
          <a:bodyPr>
            <a:normAutofit/>
          </a:bodyPr>
          <a:lstStyle/>
          <a:p>
            <a:r>
              <a:rPr lang="en-US" dirty="0">
                <a:solidFill>
                  <a:schemeClr val="bg2">
                    <a:lumMod val="25000"/>
                  </a:schemeClr>
                </a:solidFill>
              </a:rPr>
              <a:t>Foundation of a </a:t>
            </a:r>
            <a:r>
              <a:rPr lang="en-US" b="1" u="sng" dirty="0">
                <a:solidFill>
                  <a:schemeClr val="bg2">
                    <a:lumMod val="25000"/>
                  </a:schemeClr>
                </a:solidFill>
              </a:rPr>
              <a:t>healthy</a:t>
            </a:r>
            <a:r>
              <a:rPr lang="en-US" dirty="0">
                <a:solidFill>
                  <a:schemeClr val="bg2">
                    <a:lumMod val="25000"/>
                  </a:schemeClr>
                </a:solidFill>
              </a:rPr>
              <a:t> plant-based diet:</a:t>
            </a:r>
          </a:p>
          <a:p>
            <a:pPr lvl="1"/>
            <a:r>
              <a:rPr lang="en-US" dirty="0">
                <a:solidFill>
                  <a:schemeClr val="bg2">
                    <a:lumMod val="25000"/>
                  </a:schemeClr>
                </a:solidFill>
              </a:rPr>
              <a:t>Focuses on whole grains, fruits, vegetables, nuts, and legumes </a:t>
            </a:r>
          </a:p>
          <a:p>
            <a:pPr lvl="1"/>
            <a:r>
              <a:rPr lang="en-US" dirty="0">
                <a:solidFill>
                  <a:schemeClr val="bg2">
                    <a:lumMod val="25000"/>
                  </a:schemeClr>
                </a:solidFill>
              </a:rPr>
              <a:t>Consists of a low frequency and content of animal food. </a:t>
            </a:r>
          </a:p>
          <a:p>
            <a:r>
              <a:rPr lang="en-US" dirty="0">
                <a:solidFill>
                  <a:schemeClr val="bg2">
                    <a:lumMod val="25000"/>
                  </a:schemeClr>
                </a:solidFill>
              </a:rPr>
              <a:t>Low energy density</a:t>
            </a:r>
          </a:p>
          <a:p>
            <a:r>
              <a:rPr lang="en-US" dirty="0">
                <a:solidFill>
                  <a:schemeClr val="bg2">
                    <a:lumMod val="25000"/>
                  </a:schemeClr>
                </a:solidFill>
              </a:rPr>
              <a:t>Low saturated fats </a:t>
            </a:r>
          </a:p>
          <a:p>
            <a:r>
              <a:rPr lang="en-US" dirty="0">
                <a:solidFill>
                  <a:schemeClr val="bg2">
                    <a:lumMod val="25000"/>
                  </a:schemeClr>
                </a:solidFill>
              </a:rPr>
              <a:t>High fiber content</a:t>
            </a:r>
          </a:p>
          <a:p>
            <a:r>
              <a:rPr lang="en-US" dirty="0">
                <a:solidFill>
                  <a:schemeClr val="bg2">
                    <a:lumMod val="25000"/>
                  </a:schemeClr>
                </a:solidFill>
              </a:rPr>
              <a:t>High in phytochemicals</a:t>
            </a:r>
          </a:p>
          <a:p>
            <a:r>
              <a:rPr lang="en-US" dirty="0">
                <a:solidFill>
                  <a:schemeClr val="bg2">
                    <a:lumMod val="25000"/>
                  </a:schemeClr>
                </a:solidFill>
              </a:rPr>
              <a:t>High in antioxidants</a:t>
            </a:r>
            <a:endParaRPr lang="en-US" sz="22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97508F0-0207-2875-A630-AD743CB1AB07}"/>
              </a:ext>
            </a:extLst>
          </p:cNvPr>
          <p:cNvSpPr txBox="1"/>
          <p:nvPr/>
        </p:nvSpPr>
        <p:spPr>
          <a:xfrm>
            <a:off x="10088910" y="5377225"/>
            <a:ext cx="1953933" cy="369332"/>
          </a:xfrm>
          <a:prstGeom prst="rect">
            <a:avLst/>
          </a:prstGeom>
          <a:noFill/>
        </p:spPr>
        <p:txBody>
          <a:bodyPr wrap="none" rtlCol="0">
            <a:spAutoFit/>
          </a:bodyPr>
          <a:lstStyle/>
          <a:p>
            <a:r>
              <a:rPr lang="en-US" dirty="0" err="1">
                <a:solidFill>
                  <a:schemeClr val="bg2">
                    <a:lumMod val="25000"/>
                  </a:schemeClr>
                </a:solidFill>
              </a:rPr>
              <a:t>Satija</a:t>
            </a:r>
            <a:r>
              <a:rPr lang="en-US" dirty="0">
                <a:solidFill>
                  <a:schemeClr val="bg2">
                    <a:lumMod val="25000"/>
                  </a:schemeClr>
                </a:solidFill>
              </a:rPr>
              <a:t> et. al., 2017</a:t>
            </a:r>
          </a:p>
        </p:txBody>
      </p:sp>
    </p:spTree>
    <p:extLst>
      <p:ext uri="{BB962C8B-B14F-4D97-AF65-F5344CB8AC3E}">
        <p14:creationId xmlns:p14="http://schemas.microsoft.com/office/powerpoint/2010/main" val="32664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F2F6781-5D5B-845F-CEF2-810A4BCC78A1}"/>
              </a:ext>
            </a:extLst>
          </p:cNvPr>
          <p:cNvSpPr>
            <a:spLocks noGrp="1"/>
          </p:cNvSpPr>
          <p:nvPr>
            <p:ph type="title"/>
          </p:nvPr>
        </p:nvSpPr>
        <p:spPr>
          <a:xfrm>
            <a:off x="838200" y="365125"/>
            <a:ext cx="10515600" cy="1325563"/>
          </a:xfrm>
        </p:spPr>
        <p:txBody>
          <a:bodyPr>
            <a:normAutofit fontScale="90000"/>
          </a:bodyPr>
          <a:lstStyle/>
          <a:p>
            <a:r>
              <a:rPr lang="en-US" sz="5400" b="1" dirty="0">
                <a:solidFill>
                  <a:schemeClr val="bg2">
                    <a:lumMod val="25000"/>
                  </a:schemeClr>
                </a:solidFill>
              </a:rPr>
              <a:t>Characteristics of the Plant-Based Diet Diet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1D0BE52-C529-075F-C319-ADDB58001DED}"/>
              </a:ext>
            </a:extLst>
          </p:cNvPr>
          <p:cNvSpPr txBox="1">
            <a:spLocks/>
          </p:cNvSpPr>
          <p:nvPr/>
        </p:nvSpPr>
        <p:spPr>
          <a:xfrm>
            <a:off x="838200" y="1825625"/>
            <a:ext cx="383830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Nutrients of concern: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Proteins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Calcium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Vitamin 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Omaga-3 fatty acids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B12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Iron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Zinc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Iodine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Selenium</a:t>
            </a:r>
          </a:p>
        </p:txBody>
      </p:sp>
      <p:sp>
        <p:nvSpPr>
          <p:cNvPr id="7" name="Content Placeholder 2">
            <a:extLst>
              <a:ext uri="{FF2B5EF4-FFF2-40B4-BE49-F238E27FC236}">
                <a16:creationId xmlns:a16="http://schemas.microsoft.com/office/drawing/2014/main" id="{0C54FB17-28C4-1C7E-F646-F96F580E0534}"/>
              </a:ext>
            </a:extLst>
          </p:cNvPr>
          <p:cNvSpPr txBox="1">
            <a:spLocks/>
          </p:cNvSpPr>
          <p:nvPr/>
        </p:nvSpPr>
        <p:spPr>
          <a:xfrm>
            <a:off x="5596347" y="1857284"/>
            <a:ext cx="383830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Potential Solutions: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Fortified foods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Dietary Supplements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Routine annual checks ups</a:t>
            </a:r>
          </a:p>
        </p:txBody>
      </p:sp>
      <p:sp>
        <p:nvSpPr>
          <p:cNvPr id="3" name="TextBox 2">
            <a:extLst>
              <a:ext uri="{FF2B5EF4-FFF2-40B4-BE49-F238E27FC236}">
                <a16:creationId xmlns:a16="http://schemas.microsoft.com/office/drawing/2014/main" id="{F50624BF-D33F-E66C-10C9-84ADD196035B}"/>
              </a:ext>
            </a:extLst>
          </p:cNvPr>
          <p:cNvSpPr txBox="1"/>
          <p:nvPr/>
        </p:nvSpPr>
        <p:spPr>
          <a:xfrm>
            <a:off x="8518831" y="6163979"/>
            <a:ext cx="2555764" cy="276999"/>
          </a:xfrm>
          <a:prstGeom prst="rect">
            <a:avLst/>
          </a:prstGeom>
          <a:noFill/>
        </p:spPr>
        <p:txBody>
          <a:bodyPr wrap="none" rtlCol="0">
            <a:spAutoFit/>
          </a:bodyPr>
          <a:lstStyle/>
          <a:p>
            <a:r>
              <a:rPr lang="en-US" sz="1200" dirty="0" err="1">
                <a:solidFill>
                  <a:schemeClr val="bg2">
                    <a:lumMod val="25000"/>
                  </a:schemeClr>
                </a:solidFill>
              </a:rPr>
              <a:t>Satija</a:t>
            </a:r>
            <a:r>
              <a:rPr lang="en-US" sz="1200" dirty="0">
                <a:solidFill>
                  <a:schemeClr val="bg2">
                    <a:lumMod val="25000"/>
                  </a:schemeClr>
                </a:solidFill>
              </a:rPr>
              <a:t> et. al., 2017, Diab et. al., 2023</a:t>
            </a:r>
          </a:p>
        </p:txBody>
      </p:sp>
    </p:spTree>
    <p:extLst>
      <p:ext uri="{BB962C8B-B14F-4D97-AF65-F5344CB8AC3E}">
        <p14:creationId xmlns:p14="http://schemas.microsoft.com/office/powerpoint/2010/main" val="2407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4DAB-D30A-8ACC-126F-7D326F2DA89F}"/>
              </a:ext>
            </a:extLst>
          </p:cNvPr>
          <p:cNvSpPr>
            <a:spLocks noGrp="1"/>
          </p:cNvSpPr>
          <p:nvPr>
            <p:ph type="title"/>
          </p:nvPr>
        </p:nvSpPr>
        <p:spPr/>
        <p:txBody>
          <a:bodyPr/>
          <a:lstStyle/>
          <a:p>
            <a:r>
              <a:rPr lang="en-US" b="1" dirty="0">
                <a:solidFill>
                  <a:schemeClr val="bg2">
                    <a:lumMod val="25000"/>
                  </a:schemeClr>
                </a:solidFill>
              </a:rPr>
              <a:t>Benefits of the Vegetarian Diet</a:t>
            </a:r>
          </a:p>
        </p:txBody>
      </p:sp>
      <p:sp>
        <p:nvSpPr>
          <p:cNvPr id="3" name="Content Placeholder 2">
            <a:extLst>
              <a:ext uri="{FF2B5EF4-FFF2-40B4-BE49-F238E27FC236}">
                <a16:creationId xmlns:a16="http://schemas.microsoft.com/office/drawing/2014/main" id="{84634BAF-4245-252A-83DA-C4F499AC5AA2}"/>
              </a:ext>
            </a:extLst>
          </p:cNvPr>
          <p:cNvSpPr>
            <a:spLocks noGrp="1"/>
          </p:cNvSpPr>
          <p:nvPr>
            <p:ph sz="half" idx="1"/>
          </p:nvPr>
        </p:nvSpPr>
        <p:spPr/>
        <p:txBody>
          <a:bodyPr>
            <a:normAutofit/>
          </a:bodyPr>
          <a:lstStyle/>
          <a:p>
            <a:r>
              <a:rPr lang="en-US" b="0" i="0" dirty="0">
                <a:solidFill>
                  <a:schemeClr val="bg2">
                    <a:lumMod val="25000"/>
                  </a:schemeClr>
                </a:solidFill>
                <a:effectLst/>
                <a:latin typeface="Times New Roman" panose="02020603050405020304" pitchFamily="18" charset="0"/>
                <a:cs typeface="Times New Roman" panose="02020603050405020304" pitchFamily="18" charset="0"/>
              </a:rPr>
              <a:t>Lowering the risk of </a:t>
            </a:r>
            <a:r>
              <a:rPr lang="en-US" dirty="0">
                <a:solidFill>
                  <a:schemeClr val="bg2">
                    <a:lumMod val="25000"/>
                  </a:schemeClr>
                </a:solidFill>
                <a:latin typeface="Times New Roman" panose="02020603050405020304" pitchFamily="18" charset="0"/>
                <a:cs typeface="Times New Roman" panose="02020603050405020304" pitchFamily="18" charset="0"/>
              </a:rPr>
              <a:t>metabolic syndrome</a:t>
            </a:r>
            <a:endPar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Improving blood pressure control</a:t>
            </a:r>
          </a:p>
          <a:p>
            <a:pPr lvl="1"/>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Improving weight management</a:t>
            </a:r>
          </a:p>
          <a:p>
            <a:pPr lvl="1"/>
            <a:r>
              <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Improving glycemia control</a:t>
            </a:r>
          </a:p>
          <a:p>
            <a:pPr lvl="1"/>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Lowers triglycerides</a:t>
            </a:r>
          </a:p>
          <a:p>
            <a:pPr lvl="1"/>
            <a:r>
              <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Lowering LDL cholesterol</a:t>
            </a:r>
            <a:endParaRPr lang="en-US" dirty="0">
              <a:solidFill>
                <a:schemeClr val="bg2">
                  <a:lumMod val="25000"/>
                </a:schemeClr>
              </a:solidFill>
              <a:latin typeface="Times New Roman" panose="02020603050405020304" pitchFamily="18" charset="0"/>
              <a:cs typeface="Times New Roman" panose="02020603050405020304" pitchFamily="18" charset="0"/>
            </a:endParaRPr>
          </a:p>
          <a:p>
            <a:r>
              <a:rPr lang="en-US" b="0" i="0" dirty="0">
                <a:solidFill>
                  <a:schemeClr val="bg2">
                    <a:lumMod val="25000"/>
                  </a:schemeClr>
                </a:solidFill>
                <a:effectLst/>
                <a:latin typeface="Times New Roman" panose="02020603050405020304" pitchFamily="18" charset="0"/>
                <a:cs typeface="Times New Roman" panose="02020603050405020304" pitchFamily="18" charset="0"/>
              </a:rPr>
              <a:t>Improving immunity</a:t>
            </a:r>
          </a:p>
          <a:p>
            <a:r>
              <a:rPr lang="en-US" b="0" i="0" dirty="0">
                <a:solidFill>
                  <a:schemeClr val="bg2">
                    <a:lumMod val="25000"/>
                  </a:schemeClr>
                </a:solidFill>
                <a:effectLst/>
                <a:latin typeface="Times New Roman" panose="02020603050405020304" pitchFamily="18" charset="0"/>
                <a:cs typeface="Times New Roman" panose="02020603050405020304" pitchFamily="18" charset="0"/>
              </a:rPr>
              <a:t>Supporting a healthy balance of gut microbiota</a:t>
            </a:r>
          </a:p>
          <a:p>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D52E708B-FCB0-47AA-64C9-49DE873AD3D3}"/>
              </a:ext>
            </a:extLst>
          </p:cNvPr>
          <p:cNvSpPr>
            <a:spLocks noGrp="1"/>
          </p:cNvSpPr>
          <p:nvPr>
            <p:ph sz="half" idx="2"/>
          </p:nvPr>
        </p:nvSpPr>
        <p:spPr/>
        <p:txBody>
          <a:bodyPr>
            <a:normAutofit/>
          </a:bodyPr>
          <a:lstStyle/>
          <a:p>
            <a:r>
              <a:rPr lang="en-US" b="0" i="0" dirty="0">
                <a:solidFill>
                  <a:schemeClr val="bg2">
                    <a:lumMod val="25000"/>
                  </a:schemeClr>
                </a:solidFill>
                <a:effectLst/>
                <a:latin typeface="Times New Roman" panose="02020603050405020304" pitchFamily="18" charset="0"/>
                <a:cs typeface="Times New Roman" panose="02020603050405020304" pitchFamily="18" charset="0"/>
              </a:rPr>
              <a:t>Lowering the risk for certain types of </a:t>
            </a:r>
            <a:r>
              <a:rPr lang="en-US" b="0" i="0" dirty="0">
                <a:solidFill>
                  <a:schemeClr val="bg2">
                    <a:lumMod val="25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cancer</a:t>
            </a:r>
            <a:endParaRPr lang="en-US" b="0" i="0" dirty="0">
              <a:solidFill>
                <a:schemeClr val="bg2">
                  <a:lumMod val="25000"/>
                </a:schemeClr>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dirty="0">
                <a:solidFill>
                  <a:schemeClr val="bg2">
                    <a:lumMod val="25000"/>
                  </a:schemeClr>
                </a:solidFill>
                <a:effectLst/>
                <a:latin typeface="Times New Roman" panose="02020603050405020304" pitchFamily="18" charset="0"/>
                <a:cs typeface="Times New Roman" panose="02020603050405020304" pitchFamily="18" charset="0"/>
              </a:rPr>
              <a:t>Slowing the decline of </a:t>
            </a:r>
            <a:r>
              <a:rPr lang="en-US" b="0" i="0" dirty="0">
                <a:solidFill>
                  <a:schemeClr val="bg2">
                    <a:lumMod val="25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brain</a:t>
            </a:r>
            <a:r>
              <a:rPr lang="en-US" b="0" i="0" dirty="0">
                <a:solidFill>
                  <a:schemeClr val="bg2">
                    <a:lumMod val="25000"/>
                  </a:schemeClr>
                </a:solidFill>
                <a:effectLst/>
                <a:latin typeface="Times New Roman" panose="02020603050405020304" pitchFamily="18" charset="0"/>
                <a:cs typeface="Times New Roman" panose="02020603050405020304" pitchFamily="18" charset="0"/>
              </a:rPr>
              <a:t> function with aging.</a:t>
            </a:r>
          </a:p>
          <a:p>
            <a:pPr algn="l">
              <a:buFont typeface="Arial" panose="020B0604020202020204" pitchFamily="34" charset="0"/>
              <a:buChar char="•"/>
            </a:pPr>
            <a:r>
              <a:rPr lang="en-US" b="0" i="0" dirty="0">
                <a:solidFill>
                  <a:schemeClr val="bg2">
                    <a:lumMod val="25000"/>
                  </a:schemeClr>
                </a:solidFill>
                <a:effectLst/>
                <a:latin typeface="Times New Roman" panose="02020603050405020304" pitchFamily="18" charset="0"/>
                <a:cs typeface="Times New Roman" panose="02020603050405020304" pitchFamily="18" charset="0"/>
              </a:rPr>
              <a:t>Increasing longevity</a:t>
            </a:r>
            <a:endParaRPr lang="en-US" dirty="0">
              <a:solidFill>
                <a:schemeClr val="bg2">
                  <a:lumMod val="25000"/>
                </a:schemeClr>
              </a:solidFill>
              <a:latin typeface="Times New Roman" panose="02020603050405020304" pitchFamily="18" charset="0"/>
              <a:cs typeface="Times New Roman" panose="02020603050405020304" pitchFamily="18" charset="0"/>
            </a:endParaRPr>
          </a:p>
          <a:p>
            <a:r>
              <a:rPr lang="en-US" dirty="0">
                <a:solidFill>
                  <a:schemeClr val="bg2">
                    <a:lumMod val="25000"/>
                  </a:schemeClr>
                </a:solidFill>
                <a:latin typeface="Times New Roman" panose="02020603050405020304" pitchFamily="18" charset="0"/>
                <a:cs typeface="Times New Roman" panose="02020603050405020304" pitchFamily="18" charset="0"/>
              </a:rPr>
              <a:t>Supports the environment</a:t>
            </a:r>
            <a:r>
              <a:rPr lang="en-US" dirty="0">
                <a:solidFill>
                  <a:schemeClr val="bg2">
                    <a:lumMod val="25000"/>
                  </a:schemeClr>
                </a:solidFill>
                <a:latin typeface="Times New Roman" panose="02020603050405020304" pitchFamily="18" charset="0"/>
                <a:cs typeface="Times New Roman" panose="02020603050405020304" pitchFamily="18" charset="0"/>
                <a:sym typeface="Wingdings" panose="05000000000000000000" pitchFamily="2" charset="2"/>
              </a:rPr>
              <a:t> sustainable dietary pattern</a:t>
            </a:r>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ACAB61-19F0-1E27-E7D4-8FA472C563F3}"/>
              </a:ext>
            </a:extLst>
          </p:cNvPr>
          <p:cNvSpPr txBox="1"/>
          <p:nvPr/>
        </p:nvSpPr>
        <p:spPr>
          <a:xfrm>
            <a:off x="8518831" y="6163979"/>
            <a:ext cx="2555764" cy="276999"/>
          </a:xfrm>
          <a:prstGeom prst="rect">
            <a:avLst/>
          </a:prstGeom>
          <a:noFill/>
        </p:spPr>
        <p:txBody>
          <a:bodyPr wrap="none" rtlCol="0">
            <a:spAutoFit/>
          </a:bodyPr>
          <a:lstStyle/>
          <a:p>
            <a:r>
              <a:rPr lang="en-US" sz="1200" dirty="0" err="1">
                <a:solidFill>
                  <a:schemeClr val="bg2">
                    <a:lumMod val="25000"/>
                  </a:schemeClr>
                </a:solidFill>
              </a:rPr>
              <a:t>Satija</a:t>
            </a:r>
            <a:r>
              <a:rPr lang="en-US" sz="1200" dirty="0">
                <a:solidFill>
                  <a:schemeClr val="bg2">
                    <a:lumMod val="25000"/>
                  </a:schemeClr>
                </a:solidFill>
              </a:rPr>
              <a:t> et. al., 2017, Diab et. al., 2023</a:t>
            </a:r>
          </a:p>
        </p:txBody>
      </p:sp>
    </p:spTree>
    <p:extLst>
      <p:ext uri="{BB962C8B-B14F-4D97-AF65-F5344CB8AC3E}">
        <p14:creationId xmlns:p14="http://schemas.microsoft.com/office/powerpoint/2010/main" val="32124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1000"/>
                                        <p:tgtEl>
                                          <p:spTgt spid="4">
                                            <p:txEl>
                                              <p:pRg st="0" end="0"/>
                                            </p:txEl>
                                          </p:spTgt>
                                        </p:tgtEl>
                                      </p:cBhvr>
                                    </p:animEffect>
                                    <p:anim calcmode="lin" valueType="num">
                                      <p:cBhvr>
                                        <p:cTn id="5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1000"/>
                                        <p:tgtEl>
                                          <p:spTgt spid="4">
                                            <p:txEl>
                                              <p:pRg st="1" end="1"/>
                                            </p:txEl>
                                          </p:spTgt>
                                        </p:tgtEl>
                                      </p:cBhvr>
                                    </p:animEffect>
                                    <p:anim calcmode="lin" valueType="num">
                                      <p:cBhvr>
                                        <p:cTn id="6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1000"/>
                                        <p:tgtEl>
                                          <p:spTgt spid="4">
                                            <p:txEl>
                                              <p:pRg st="2" end="2"/>
                                            </p:txEl>
                                          </p:spTgt>
                                        </p:tgtEl>
                                      </p:cBhvr>
                                    </p:animEffect>
                                    <p:anim calcmode="lin" valueType="num">
                                      <p:cBhvr>
                                        <p:cTn id="6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Effect transition="in" filter="fade">
                                      <p:cBhvr>
                                        <p:cTn id="74" dur="1000"/>
                                        <p:tgtEl>
                                          <p:spTgt spid="4">
                                            <p:txEl>
                                              <p:pRg st="3" end="3"/>
                                            </p:txEl>
                                          </p:spTgt>
                                        </p:tgtEl>
                                      </p:cBhvr>
                                    </p:animEffect>
                                    <p:anim calcmode="lin" valueType="num">
                                      <p:cBhvr>
                                        <p:cTn id="7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7FC76AC-A5FB-C4A9-DF9E-18AEFD7BD6EB}"/>
              </a:ext>
            </a:extLst>
          </p:cNvPr>
          <p:cNvSpPr>
            <a:spLocks noGrp="1"/>
          </p:cNvSpPr>
          <p:nvPr>
            <p:ph type="title"/>
          </p:nvPr>
        </p:nvSpPr>
        <p:spPr>
          <a:xfrm>
            <a:off x="838200" y="459863"/>
            <a:ext cx="10515600" cy="1004594"/>
          </a:xfrm>
        </p:spPr>
        <p:txBody>
          <a:bodyPr>
            <a:normAutofit/>
          </a:bodyPr>
          <a:lstStyle/>
          <a:p>
            <a:pPr algn="ctr"/>
            <a:r>
              <a:rPr lang="en-US" b="1" dirty="0">
                <a:solidFill>
                  <a:srgbClr val="FFFFFF"/>
                </a:solidFill>
              </a:rPr>
              <a:t>The dietary Trio</a:t>
            </a:r>
          </a:p>
        </p:txBody>
      </p:sp>
      <p:sp>
        <p:nvSpPr>
          <p:cNvPr id="15" name="Rectangle: Rounded Corners 1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diagram of food and plant-based diet&#10;&#10;Description automatically generated">
            <a:extLst>
              <a:ext uri="{FF2B5EF4-FFF2-40B4-BE49-F238E27FC236}">
                <a16:creationId xmlns:a16="http://schemas.microsoft.com/office/drawing/2014/main" id="{1244F7DB-3ECB-20A3-3813-69C737344AE0}"/>
              </a:ext>
            </a:extLst>
          </p:cNvPr>
          <p:cNvPicPr>
            <a:picLocks noChangeAspect="1"/>
          </p:cNvPicPr>
          <p:nvPr/>
        </p:nvPicPr>
        <p:blipFill>
          <a:blip r:embed="rId3"/>
          <a:stretch>
            <a:fillRect/>
          </a:stretch>
        </p:blipFill>
        <p:spPr>
          <a:xfrm>
            <a:off x="3018118" y="1800911"/>
            <a:ext cx="6363925" cy="4066933"/>
          </a:xfrm>
          <a:prstGeom prst="rect">
            <a:avLst/>
          </a:prstGeom>
        </p:spPr>
      </p:pic>
      <p:sp>
        <p:nvSpPr>
          <p:cNvPr id="3" name="TextBox 2">
            <a:extLst>
              <a:ext uri="{FF2B5EF4-FFF2-40B4-BE49-F238E27FC236}">
                <a16:creationId xmlns:a16="http://schemas.microsoft.com/office/drawing/2014/main" id="{C934D5A9-D987-EB00-CF1F-85BCFD59F2C0}"/>
              </a:ext>
            </a:extLst>
          </p:cNvPr>
          <p:cNvSpPr txBox="1"/>
          <p:nvPr/>
        </p:nvSpPr>
        <p:spPr>
          <a:xfrm>
            <a:off x="9562189" y="6398137"/>
            <a:ext cx="1301959" cy="276999"/>
          </a:xfrm>
          <a:prstGeom prst="rect">
            <a:avLst/>
          </a:prstGeom>
          <a:noFill/>
        </p:spPr>
        <p:txBody>
          <a:bodyPr wrap="none" rtlCol="0">
            <a:spAutoFit/>
          </a:bodyPr>
          <a:lstStyle/>
          <a:p>
            <a:pPr marL="0" marR="0" lvl="0" indent="0" algn="l" defTabSz="374904"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ACCBF9">
                    <a:lumMod val="25000"/>
                  </a:srgbClr>
                </a:solidFill>
                <a:effectLst/>
                <a:uLnTx/>
                <a:uFillTx/>
                <a:latin typeface="Aptos" panose="02110004020202020204"/>
                <a:ea typeface="+mn-ea"/>
                <a:cs typeface="+mn-cs"/>
              </a:rPr>
              <a:t>Diab et. al., 2023</a:t>
            </a:r>
          </a:p>
        </p:txBody>
      </p:sp>
      <p:sp>
        <p:nvSpPr>
          <p:cNvPr id="4" name="TextBox 3">
            <a:extLst>
              <a:ext uri="{FF2B5EF4-FFF2-40B4-BE49-F238E27FC236}">
                <a16:creationId xmlns:a16="http://schemas.microsoft.com/office/drawing/2014/main" id="{725827F1-62E0-B966-0B33-A8C4CD10BA0F}"/>
              </a:ext>
            </a:extLst>
          </p:cNvPr>
          <p:cNvSpPr txBox="1"/>
          <p:nvPr/>
        </p:nvSpPr>
        <p:spPr>
          <a:xfrm>
            <a:off x="806407" y="2106892"/>
            <a:ext cx="2367038" cy="2092881"/>
          </a:xfrm>
          <a:prstGeom prst="rect">
            <a:avLst/>
          </a:prstGeom>
          <a:noFill/>
        </p:spPr>
        <p:txBody>
          <a:bodyPr wrap="square" rtlCol="0">
            <a:spAutoFit/>
          </a:bodyPr>
          <a:lstStyle/>
          <a:p>
            <a:pPr marL="0" marR="0" lvl="0" indent="0" algn="l" defTabSz="374904"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MIND Diet</a:t>
            </a:r>
          </a:p>
          <a:p>
            <a:pPr marL="0" marR="0" lvl="0" indent="0" algn="l" defTabSz="374904"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(Mediterranean-DASH Intervention </a:t>
            </a:r>
          </a:p>
          <a:p>
            <a:pPr marL="0" marR="0" lvl="0" indent="0" algn="l" defTabSz="374904"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for Neurodegenerative Delay diet)</a:t>
            </a:r>
          </a:p>
        </p:txBody>
      </p:sp>
      <p:sp>
        <p:nvSpPr>
          <p:cNvPr id="6" name="TextBox 5">
            <a:extLst>
              <a:ext uri="{FF2B5EF4-FFF2-40B4-BE49-F238E27FC236}">
                <a16:creationId xmlns:a16="http://schemas.microsoft.com/office/drawing/2014/main" id="{CD232556-602E-EE69-8D5D-69D365E317F3}"/>
              </a:ext>
            </a:extLst>
          </p:cNvPr>
          <p:cNvSpPr txBox="1"/>
          <p:nvPr/>
        </p:nvSpPr>
        <p:spPr>
          <a:xfrm>
            <a:off x="6741897" y="2949430"/>
            <a:ext cx="2761525" cy="407804"/>
          </a:xfrm>
          <a:prstGeom prst="rect">
            <a:avLst/>
          </a:prstGeom>
          <a:noFill/>
        </p:spPr>
        <p:txBody>
          <a:bodyPr wrap="none" rtlCol="0">
            <a:spAutoFit/>
          </a:bodyPr>
          <a:lstStyle/>
          <a:p>
            <a:pPr marL="0" marR="0" lvl="0" indent="0" algn="l" defTabSz="374904" rtl="0" eaLnBrk="1" fontAlgn="auto" latinLnBrk="0" hangingPunct="1">
              <a:lnSpc>
                <a:spcPct val="100000"/>
              </a:lnSpc>
              <a:spcBef>
                <a:spcPts val="0"/>
              </a:spcBef>
              <a:spcAft>
                <a:spcPts val="600"/>
              </a:spcAft>
              <a:buClrTx/>
              <a:buSzTx/>
              <a:buFontTx/>
              <a:buNone/>
              <a:tabLst/>
              <a:defRPr/>
            </a:pPr>
            <a:r>
              <a:rPr kumimoji="0" lang="en-US" sz="2050"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Plant-Based Med Diet</a:t>
            </a:r>
            <a:endParaRPr kumimoji="0" lang="en-US" sz="2500"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6814EA1-C5FB-D87D-98C6-2F328998F018}"/>
              </a:ext>
            </a:extLst>
          </p:cNvPr>
          <p:cNvSpPr txBox="1"/>
          <p:nvPr/>
        </p:nvSpPr>
        <p:spPr>
          <a:xfrm>
            <a:off x="4583857" y="5796392"/>
            <a:ext cx="2605521" cy="369973"/>
          </a:xfrm>
          <a:prstGeom prst="rect">
            <a:avLst/>
          </a:prstGeom>
          <a:noFill/>
        </p:spPr>
        <p:txBody>
          <a:bodyPr wrap="none" rtlCol="0">
            <a:spAutoFit/>
          </a:bodyPr>
          <a:lstStyle/>
          <a:p>
            <a:pPr marL="0" marR="0" lvl="0" indent="0" algn="l" defTabSz="374904" rtl="0" eaLnBrk="1" fontAlgn="auto" latinLnBrk="0" hangingPunct="1">
              <a:lnSpc>
                <a:spcPct val="100000"/>
              </a:lnSpc>
              <a:spcBef>
                <a:spcPts val="0"/>
              </a:spcBef>
              <a:spcAft>
                <a:spcPts val="600"/>
              </a:spcAft>
              <a:buClrTx/>
              <a:buSzTx/>
              <a:buFontTx/>
              <a:buNone/>
              <a:tabLst/>
              <a:defRPr/>
            </a:pPr>
            <a:r>
              <a:rPr kumimoji="0" lang="en-US" sz="1804"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Plant-Based DASH Diet</a:t>
            </a:r>
            <a:endParaRPr kumimoji="0" lang="en-US" sz="2200" b="1" i="0" u="none" strike="noStrike" kern="1200" cap="none" spc="0" normalizeH="0" baseline="0" noProof="0" dirty="0">
              <a:ln>
                <a:noFill/>
              </a:ln>
              <a:solidFill>
                <a:srgbClr val="ACCBF9">
                  <a:lumMod val="2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98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09EA291-F36C-E174-0A25-26374B32EA0C}"/>
              </a:ext>
            </a:extLst>
          </p:cNvPr>
          <p:cNvSpPr>
            <a:spLocks noGrp="1"/>
          </p:cNvSpPr>
          <p:nvPr>
            <p:ph type="title"/>
          </p:nvPr>
        </p:nvSpPr>
        <p:spPr>
          <a:xfrm>
            <a:off x="638881" y="4474080"/>
            <a:ext cx="10909640" cy="1065836"/>
          </a:xfrm>
        </p:spPr>
        <p:txBody>
          <a:bodyPr vert="horz" lIns="91440" tIns="45720" rIns="91440" bIns="45720" rtlCol="0" anchor="ctr">
            <a:normAutofit/>
          </a:bodyPr>
          <a:lstStyle/>
          <a:p>
            <a:pPr algn="ctr"/>
            <a:r>
              <a:rPr lang="en-US" sz="3100" b="1" dirty="0">
                <a:solidFill>
                  <a:schemeClr val="bg2">
                    <a:lumMod val="25000"/>
                  </a:schemeClr>
                </a:solidFill>
              </a:rPr>
              <a:t>What is the </a:t>
            </a:r>
            <a:r>
              <a:rPr lang="en-US" sz="3100" b="1" dirty="0">
                <a:solidFill>
                  <a:srgbClr val="FF0000"/>
                </a:solidFill>
              </a:rPr>
              <a:t>Most effective</a:t>
            </a:r>
            <a:r>
              <a:rPr lang="en-US" sz="3100" b="1" dirty="0">
                <a:solidFill>
                  <a:schemeClr val="bg2">
                    <a:lumMod val="25000"/>
                  </a:schemeClr>
                </a:solidFill>
              </a:rPr>
              <a:t> and recommended </a:t>
            </a:r>
            <a:r>
              <a:rPr lang="en-US" sz="3100" b="1" dirty="0">
                <a:solidFill>
                  <a:srgbClr val="FF0000"/>
                </a:solidFill>
              </a:rPr>
              <a:t>diet </a:t>
            </a:r>
            <a:r>
              <a:rPr lang="en-US" sz="3100" b="1" dirty="0">
                <a:solidFill>
                  <a:schemeClr val="bg2">
                    <a:lumMod val="25000"/>
                  </a:schemeClr>
                </a:solidFill>
              </a:rPr>
              <a:t>for cardiovascular health</a:t>
            </a:r>
          </a:p>
        </p:txBody>
      </p:sp>
      <p:sp>
        <p:nvSpPr>
          <p:cNvPr id="4" name="TextBox 3">
            <a:extLst>
              <a:ext uri="{FF2B5EF4-FFF2-40B4-BE49-F238E27FC236}">
                <a16:creationId xmlns:a16="http://schemas.microsoft.com/office/drawing/2014/main" id="{BD8A8295-0256-B20E-2C83-92B49693775B}"/>
              </a:ext>
            </a:extLst>
          </p:cNvPr>
          <p:cNvSpPr txBox="1"/>
          <p:nvPr/>
        </p:nvSpPr>
        <p:spPr>
          <a:xfrm>
            <a:off x="650904" y="6385331"/>
            <a:ext cx="10909643" cy="5526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Diab et. al., 2023</a:t>
            </a:r>
          </a:p>
        </p:txBody>
      </p:sp>
      <p:pic>
        <p:nvPicPr>
          <p:cNvPr id="7" name="Picture 2" descr="benefits of a plant-based diet ...">
            <a:extLst>
              <a:ext uri="{FF2B5EF4-FFF2-40B4-BE49-F238E27FC236}">
                <a16:creationId xmlns:a16="http://schemas.microsoft.com/office/drawing/2014/main" id="{A46B9666-15FB-B80E-FE73-42BDE756F9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1" r="-2" b="-2"/>
          <a:stretch/>
        </p:blipFill>
        <p:spPr bwMode="auto">
          <a:xfrm>
            <a:off x="8314103" y="1318084"/>
            <a:ext cx="3758184" cy="2573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diterranean diet named best diet for 2021 | CNN">
            <a:extLst>
              <a:ext uri="{FF2B5EF4-FFF2-40B4-BE49-F238E27FC236}">
                <a16:creationId xmlns:a16="http://schemas.microsoft.com/office/drawing/2014/main" id="{DB44D16D-0B4D-1AC8-D99B-A3F6ACAA94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35" r="18388" b="1"/>
          <a:stretch/>
        </p:blipFill>
        <p:spPr bwMode="auto">
          <a:xfrm>
            <a:off x="489615" y="431970"/>
            <a:ext cx="3174158" cy="4087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ore Evidence That The DASH Diet Is Good For Heart Health - Muscle &amp; Fitness">
            <a:extLst>
              <a:ext uri="{FF2B5EF4-FFF2-40B4-BE49-F238E27FC236}">
                <a16:creationId xmlns:a16="http://schemas.microsoft.com/office/drawing/2014/main" id="{0D0DA343-2F0A-167B-2DE3-C0A1AE1E3C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3" r="26246" b="1"/>
          <a:stretch/>
        </p:blipFill>
        <p:spPr bwMode="auto">
          <a:xfrm>
            <a:off x="3983213" y="325018"/>
            <a:ext cx="3633245" cy="4087368"/>
          </a:xfrm>
          <a:prstGeom prst="rect">
            <a:avLst/>
          </a:prstGeom>
          <a:noFill/>
          <a:extLst>
            <a:ext uri="{909E8E84-426E-40DD-AFC4-6F175D3DCCD1}">
              <a14:hiddenFill xmlns:a14="http://schemas.microsoft.com/office/drawing/2010/main">
                <a:solidFill>
                  <a:srgbClr val="FFFFFF"/>
                </a:solidFill>
              </a14:hiddenFill>
            </a:ext>
          </a:extLst>
        </p:spPr>
      </p:pic>
      <p:sp>
        <p:nvSpPr>
          <p:cNvPr id="14"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563476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3E82151-3E90-DF1F-95B5-FF7A9EC45ACE}"/>
              </a:ext>
            </a:extLst>
          </p:cNvPr>
          <p:cNvSpPr txBox="1"/>
          <p:nvPr/>
        </p:nvSpPr>
        <p:spPr>
          <a:xfrm>
            <a:off x="1277298" y="6015330"/>
            <a:ext cx="431528" cy="646331"/>
          </a:xfrm>
          <a:prstGeom prst="rect">
            <a:avLst/>
          </a:prstGeom>
          <a:noFill/>
        </p:spPr>
        <p:txBody>
          <a:bodyPr wrap="none" rtlCol="0">
            <a:spAutoFit/>
          </a:bodyPr>
          <a:lstStyle/>
          <a:p>
            <a:r>
              <a:rPr lang="en-US" sz="3600" b="1" dirty="0">
                <a:solidFill>
                  <a:srgbClr val="00B050"/>
                </a:solidFill>
              </a:rPr>
              <a:t>1</a:t>
            </a:r>
          </a:p>
        </p:txBody>
      </p:sp>
      <p:sp>
        <p:nvSpPr>
          <p:cNvPr id="10" name="TextBox 9">
            <a:extLst>
              <a:ext uri="{FF2B5EF4-FFF2-40B4-BE49-F238E27FC236}">
                <a16:creationId xmlns:a16="http://schemas.microsoft.com/office/drawing/2014/main" id="{509FDD5F-1471-1A65-5896-19EF3D43E9CB}"/>
              </a:ext>
            </a:extLst>
          </p:cNvPr>
          <p:cNvSpPr txBox="1"/>
          <p:nvPr/>
        </p:nvSpPr>
        <p:spPr>
          <a:xfrm>
            <a:off x="5889962" y="6104776"/>
            <a:ext cx="431528" cy="646331"/>
          </a:xfrm>
          <a:prstGeom prst="rect">
            <a:avLst/>
          </a:prstGeom>
          <a:noFill/>
        </p:spPr>
        <p:txBody>
          <a:bodyPr wrap="none" rtlCol="0">
            <a:spAutoFit/>
          </a:bodyPr>
          <a:lstStyle/>
          <a:p>
            <a:r>
              <a:rPr lang="en-US" sz="3600" b="1" dirty="0">
                <a:solidFill>
                  <a:srgbClr val="00B050"/>
                </a:solidFill>
              </a:rPr>
              <a:t>2</a:t>
            </a:r>
          </a:p>
        </p:txBody>
      </p:sp>
      <p:sp>
        <p:nvSpPr>
          <p:cNvPr id="11" name="TextBox 10">
            <a:extLst>
              <a:ext uri="{FF2B5EF4-FFF2-40B4-BE49-F238E27FC236}">
                <a16:creationId xmlns:a16="http://schemas.microsoft.com/office/drawing/2014/main" id="{DB62EF7D-5EC6-089B-1B82-D7730E4914D3}"/>
              </a:ext>
            </a:extLst>
          </p:cNvPr>
          <p:cNvSpPr txBox="1"/>
          <p:nvPr/>
        </p:nvSpPr>
        <p:spPr>
          <a:xfrm>
            <a:off x="10502626" y="5900834"/>
            <a:ext cx="431528" cy="646331"/>
          </a:xfrm>
          <a:prstGeom prst="rect">
            <a:avLst/>
          </a:prstGeom>
          <a:noFill/>
        </p:spPr>
        <p:txBody>
          <a:bodyPr wrap="none" rtlCol="0">
            <a:spAutoFit/>
          </a:bodyPr>
          <a:lstStyle/>
          <a:p>
            <a:r>
              <a:rPr lang="en-US" sz="3600" b="1" dirty="0">
                <a:solidFill>
                  <a:srgbClr val="00B050"/>
                </a:solidFill>
              </a:rPr>
              <a:t>3</a:t>
            </a:r>
          </a:p>
        </p:txBody>
      </p:sp>
    </p:spTree>
    <p:extLst>
      <p:ext uri="{BB962C8B-B14F-4D97-AF65-F5344CB8AC3E}">
        <p14:creationId xmlns:p14="http://schemas.microsoft.com/office/powerpoint/2010/main" val="24407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488DA08-6056-B48C-0774-1626AA4364AD}"/>
              </a:ext>
            </a:extLst>
          </p:cNvPr>
          <p:cNvSpPr>
            <a:spLocks noGrp="1"/>
          </p:cNvSpPr>
          <p:nvPr>
            <p:ph type="title"/>
          </p:nvPr>
        </p:nvSpPr>
        <p:spPr>
          <a:xfrm>
            <a:off x="838200" y="365125"/>
            <a:ext cx="10515600" cy="1325563"/>
          </a:xfrm>
        </p:spPr>
        <p:txBody>
          <a:bodyPr>
            <a:normAutofit fontScale="90000"/>
          </a:bodyPr>
          <a:lstStyle/>
          <a:p>
            <a:r>
              <a:rPr lang="en-US" sz="4600" b="1" dirty="0">
                <a:solidFill>
                  <a:schemeClr val="bg2">
                    <a:lumMod val="25000"/>
                  </a:schemeClr>
                </a:solidFill>
              </a:rPr>
              <a:t>Promising Diets for Cardiovascular Health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8B49F01-E3DF-EB02-697D-C0C3984F311B}"/>
              </a:ext>
            </a:extLst>
          </p:cNvPr>
          <p:cNvSpPr>
            <a:spLocks noGrp="1"/>
          </p:cNvSpPr>
          <p:nvPr>
            <p:ph idx="1"/>
          </p:nvPr>
        </p:nvSpPr>
        <p:spPr>
          <a:xfrm>
            <a:off x="838200" y="1929384"/>
            <a:ext cx="10515600" cy="4251960"/>
          </a:xfrm>
        </p:spPr>
        <p:txBody>
          <a:bodyPr>
            <a:normAutofit/>
          </a:bodyPr>
          <a:lstStyle/>
          <a:p>
            <a:r>
              <a:rPr lang="en-US" dirty="0">
                <a:solidFill>
                  <a:schemeClr val="bg2">
                    <a:lumMod val="25000"/>
                  </a:schemeClr>
                </a:solidFill>
              </a:rPr>
              <a:t>Keto Diet/very low carbohydrates diets</a:t>
            </a:r>
          </a:p>
          <a:p>
            <a:r>
              <a:rPr lang="en-US" dirty="0">
                <a:solidFill>
                  <a:schemeClr val="bg2">
                    <a:lumMod val="25000"/>
                  </a:schemeClr>
                </a:solidFill>
              </a:rPr>
              <a:t>Intermittent Fasting</a:t>
            </a:r>
          </a:p>
          <a:p>
            <a:pPr lvl="1"/>
            <a:r>
              <a:rPr lang="en-US" sz="2800" dirty="0">
                <a:solidFill>
                  <a:schemeClr val="bg2">
                    <a:lumMod val="25000"/>
                  </a:schemeClr>
                </a:solidFill>
              </a:rPr>
              <a:t>Alternate day fasting (ADF) </a:t>
            </a:r>
          </a:p>
          <a:p>
            <a:pPr lvl="2"/>
            <a:r>
              <a:rPr lang="en-US" sz="2800" dirty="0">
                <a:solidFill>
                  <a:schemeClr val="bg2">
                    <a:lumMod val="25000"/>
                  </a:schemeClr>
                </a:solidFill>
              </a:rPr>
              <a:t>The ADF pattern is having a fast day followed by a feast day</a:t>
            </a:r>
          </a:p>
          <a:p>
            <a:pPr lvl="1"/>
            <a:r>
              <a:rPr lang="en-US" sz="2800" dirty="0">
                <a:solidFill>
                  <a:schemeClr val="bg2">
                    <a:lumMod val="25000"/>
                  </a:schemeClr>
                </a:solidFill>
              </a:rPr>
              <a:t>Time restricted eating (TRE). </a:t>
            </a:r>
          </a:p>
          <a:p>
            <a:pPr lvl="2"/>
            <a:r>
              <a:rPr lang="en-US" sz="2800" dirty="0">
                <a:solidFill>
                  <a:schemeClr val="bg2">
                    <a:lumMod val="25000"/>
                  </a:schemeClr>
                </a:solidFill>
              </a:rPr>
              <a:t>Limits consumption of calories to a certain window of time each day, usually a 6–10 hour period.</a:t>
            </a:r>
          </a:p>
        </p:txBody>
      </p:sp>
    </p:spTree>
    <p:extLst>
      <p:ext uri="{BB962C8B-B14F-4D97-AF65-F5344CB8AC3E}">
        <p14:creationId xmlns:p14="http://schemas.microsoft.com/office/powerpoint/2010/main" val="226016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501C4-0F63-D241-E8FA-CE918C0FE077}"/>
              </a:ext>
            </a:extLst>
          </p:cNvPr>
          <p:cNvSpPr>
            <a:spLocks noGrp="1"/>
          </p:cNvSpPr>
          <p:nvPr>
            <p:ph type="title"/>
          </p:nvPr>
        </p:nvSpPr>
        <p:spPr>
          <a:xfrm>
            <a:off x="477406" y="-1116350"/>
            <a:ext cx="5427525" cy="1667997"/>
          </a:xfrm>
        </p:spPr>
        <p:txBody>
          <a:bodyPr anchor="b">
            <a:normAutofit/>
          </a:bodyPr>
          <a:lstStyle/>
          <a:p>
            <a:r>
              <a:rPr lang="en-US" sz="4000" dirty="0">
                <a:solidFill>
                  <a:schemeClr val="bg2">
                    <a:lumMod val="25000"/>
                  </a:schemeClr>
                </a:solidFill>
              </a:rPr>
              <a:t>Case study: Meet Sara</a:t>
            </a:r>
          </a:p>
        </p:txBody>
      </p:sp>
      <p:sp>
        <p:nvSpPr>
          <p:cNvPr id="3" name="Content Placeholder 2">
            <a:extLst>
              <a:ext uri="{FF2B5EF4-FFF2-40B4-BE49-F238E27FC236}">
                <a16:creationId xmlns:a16="http://schemas.microsoft.com/office/drawing/2014/main" id="{73504E7F-7DDD-5A3E-1351-DFE5D6583F3E}"/>
              </a:ext>
            </a:extLst>
          </p:cNvPr>
          <p:cNvSpPr>
            <a:spLocks noGrp="1"/>
          </p:cNvSpPr>
          <p:nvPr>
            <p:ph idx="1"/>
          </p:nvPr>
        </p:nvSpPr>
        <p:spPr>
          <a:xfrm>
            <a:off x="262501" y="551647"/>
            <a:ext cx="7039051" cy="4695410"/>
          </a:xfrm>
        </p:spPr>
        <p:txBody>
          <a:bodyPr anchor="t">
            <a:noAutofit/>
          </a:bodyPr>
          <a:lstStyle/>
          <a:p>
            <a:pPr marL="0" indent="0">
              <a:buNone/>
            </a:pPr>
            <a:r>
              <a:rPr lang="en-US" sz="2500" b="1" dirty="0">
                <a:solidFill>
                  <a:schemeClr val="bg2">
                    <a:lumMod val="25000"/>
                  </a:schemeClr>
                </a:solidFill>
              </a:rPr>
              <a:t>Diagnosis</a:t>
            </a:r>
          </a:p>
          <a:p>
            <a:pPr marL="0" indent="0">
              <a:buNone/>
            </a:pPr>
            <a:r>
              <a:rPr lang="en-US" sz="2500" dirty="0">
                <a:solidFill>
                  <a:schemeClr val="bg2">
                    <a:lumMod val="25000"/>
                  </a:schemeClr>
                </a:solidFill>
              </a:rPr>
              <a:t>ECG shows signs of left ventricular hypertrophy</a:t>
            </a:r>
          </a:p>
          <a:p>
            <a:pPr marL="0" indent="0">
              <a:buNone/>
            </a:pPr>
            <a:r>
              <a:rPr lang="en-US" sz="2500" dirty="0">
                <a:solidFill>
                  <a:schemeClr val="bg2">
                    <a:lumMod val="25000"/>
                  </a:schemeClr>
                </a:solidFill>
              </a:rPr>
              <a:t>Overweight (BMI 29 kg/m</a:t>
            </a:r>
            <a:r>
              <a:rPr lang="en-US" sz="2500" baseline="30000" dirty="0">
                <a:solidFill>
                  <a:schemeClr val="bg2">
                    <a:lumMod val="25000"/>
                  </a:schemeClr>
                </a:solidFill>
              </a:rPr>
              <a:t>2</a:t>
            </a:r>
            <a:r>
              <a:rPr lang="en-US" sz="2500" dirty="0">
                <a:solidFill>
                  <a:schemeClr val="bg2">
                    <a:lumMod val="25000"/>
                  </a:schemeClr>
                </a:solidFill>
              </a:rPr>
              <a:t>)</a:t>
            </a:r>
          </a:p>
          <a:p>
            <a:pPr marL="0" indent="0">
              <a:buNone/>
            </a:pPr>
            <a:r>
              <a:rPr lang="en-US" sz="2500" dirty="0">
                <a:solidFill>
                  <a:schemeClr val="bg2">
                    <a:lumMod val="25000"/>
                  </a:schemeClr>
                </a:solidFill>
              </a:rPr>
              <a:t>Hypertension</a:t>
            </a:r>
          </a:p>
          <a:p>
            <a:pPr marL="0" indent="0">
              <a:buNone/>
            </a:pPr>
            <a:r>
              <a:rPr lang="en-US" sz="2500" dirty="0">
                <a:solidFill>
                  <a:schemeClr val="bg2">
                    <a:lumMod val="25000"/>
                  </a:schemeClr>
                </a:solidFill>
              </a:rPr>
              <a:t>Elevated LDL cholesterol</a:t>
            </a:r>
          </a:p>
          <a:p>
            <a:pPr marL="0" indent="0">
              <a:buNone/>
            </a:pPr>
            <a:r>
              <a:rPr lang="en-US" sz="2500" dirty="0">
                <a:solidFill>
                  <a:schemeClr val="bg2">
                    <a:lumMod val="25000"/>
                  </a:schemeClr>
                </a:solidFill>
              </a:rPr>
              <a:t>low HDL</a:t>
            </a:r>
          </a:p>
          <a:p>
            <a:pPr marL="0" indent="0">
              <a:buNone/>
            </a:pPr>
            <a:r>
              <a:rPr lang="en-US" sz="2500" dirty="0">
                <a:solidFill>
                  <a:schemeClr val="bg2">
                    <a:lumMod val="25000"/>
                  </a:schemeClr>
                </a:solidFill>
              </a:rPr>
              <a:t>Unhealthy diet</a:t>
            </a:r>
          </a:p>
          <a:p>
            <a:pPr marL="0" indent="0">
              <a:buNone/>
            </a:pPr>
            <a:r>
              <a:rPr lang="en-US" sz="2500" dirty="0">
                <a:solidFill>
                  <a:schemeClr val="bg2">
                    <a:lumMod val="25000"/>
                  </a:schemeClr>
                </a:solidFill>
              </a:rPr>
              <a:t>Sedentary lifestyle</a:t>
            </a:r>
          </a:p>
          <a:p>
            <a:pPr marL="0" indent="0">
              <a:buNone/>
            </a:pPr>
            <a:r>
              <a:rPr lang="en-US" sz="2500" b="1" dirty="0">
                <a:solidFill>
                  <a:schemeClr val="bg2">
                    <a:lumMod val="25000"/>
                  </a:schemeClr>
                </a:solidFill>
              </a:rPr>
              <a:t>Intervention:</a:t>
            </a:r>
            <a:endParaRPr lang="en-US" sz="2500" dirty="0">
              <a:solidFill>
                <a:schemeClr val="bg2">
                  <a:lumMod val="25000"/>
                </a:schemeClr>
              </a:solidFill>
            </a:endParaRPr>
          </a:p>
          <a:p>
            <a:pPr>
              <a:buFont typeface="Arial" panose="020B0604020202020204" pitchFamily="34" charset="0"/>
              <a:buChar char="•"/>
            </a:pPr>
            <a:r>
              <a:rPr lang="en-US" sz="2500" dirty="0">
                <a:solidFill>
                  <a:schemeClr val="bg2">
                    <a:lumMod val="25000"/>
                  </a:schemeClr>
                </a:solidFill>
              </a:rPr>
              <a:t>Lifestyle: Heart healthy diet- smoking cessation-physical activity-</a:t>
            </a:r>
          </a:p>
          <a:p>
            <a:pPr>
              <a:buFont typeface="Arial" panose="020B0604020202020204" pitchFamily="34" charset="0"/>
              <a:buChar char="•"/>
            </a:pPr>
            <a:r>
              <a:rPr lang="en-US" sz="2500" dirty="0">
                <a:solidFill>
                  <a:schemeClr val="bg2">
                    <a:lumMod val="25000"/>
                  </a:schemeClr>
                </a:solidFill>
              </a:rPr>
              <a:t>Lipid lowering medications</a:t>
            </a:r>
          </a:p>
          <a:p>
            <a:pPr>
              <a:buFont typeface="Arial" panose="020B0604020202020204" pitchFamily="34" charset="0"/>
              <a:buChar char="•"/>
            </a:pPr>
            <a:r>
              <a:rPr lang="en-US" sz="2500" dirty="0">
                <a:solidFill>
                  <a:schemeClr val="bg2">
                    <a:lumMod val="25000"/>
                  </a:schemeClr>
                </a:solidFill>
              </a:rPr>
              <a:t>Antihypertensive medications</a:t>
            </a:r>
          </a:p>
          <a:p>
            <a:endParaRPr lang="en-US" sz="2500" dirty="0">
              <a:solidFill>
                <a:schemeClr val="bg2">
                  <a:lumMod val="25000"/>
                </a:schemeClr>
              </a:solidFill>
            </a:endParaRPr>
          </a:p>
        </p:txBody>
      </p:sp>
      <p:pic>
        <p:nvPicPr>
          <p:cNvPr id="4" name="Picture 2" descr="Women and heart disease: the gender gap ...">
            <a:extLst>
              <a:ext uri="{FF2B5EF4-FFF2-40B4-BE49-F238E27FC236}">
                <a16:creationId xmlns:a16="http://schemas.microsoft.com/office/drawing/2014/main" id="{1B69A875-74BC-9EFF-42E1-02ADF2DA9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8" r="23636"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8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anim calcmode="lin" valueType="num">
                                      <p:cBhvr>
                                        <p:cTn id="2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6A564F5-3499-5F78-6C77-82EBF8444A14}"/>
              </a:ext>
            </a:extLst>
          </p:cNvPr>
          <p:cNvSpPr>
            <a:spLocks noGrp="1"/>
          </p:cNvSpPr>
          <p:nvPr>
            <p:ph type="title"/>
          </p:nvPr>
        </p:nvSpPr>
        <p:spPr>
          <a:xfrm>
            <a:off x="0" y="175038"/>
            <a:ext cx="7198468" cy="1454051"/>
          </a:xfrm>
        </p:spPr>
        <p:txBody>
          <a:bodyPr>
            <a:normAutofit/>
          </a:bodyPr>
          <a:lstStyle/>
          <a:p>
            <a:r>
              <a:rPr lang="en-US" sz="3300" b="1" dirty="0">
                <a:solidFill>
                  <a:schemeClr val="bg2">
                    <a:lumMod val="25000"/>
                  </a:schemeClr>
                </a:solidFill>
              </a:rPr>
              <a:t>Current Topics in Cardiovascular Health: The heart-gut axis</a:t>
            </a:r>
          </a:p>
        </p:txBody>
      </p:sp>
      <p:sp>
        <p:nvSpPr>
          <p:cNvPr id="3" name="Content Placeholder 2">
            <a:extLst>
              <a:ext uri="{FF2B5EF4-FFF2-40B4-BE49-F238E27FC236}">
                <a16:creationId xmlns:a16="http://schemas.microsoft.com/office/drawing/2014/main" id="{B8B1F3BC-83D9-7EE9-4A01-18DDAED5337D}"/>
              </a:ext>
            </a:extLst>
          </p:cNvPr>
          <p:cNvSpPr>
            <a:spLocks noGrp="1"/>
          </p:cNvSpPr>
          <p:nvPr>
            <p:ph idx="1"/>
          </p:nvPr>
        </p:nvSpPr>
        <p:spPr>
          <a:xfrm>
            <a:off x="4961" y="1751144"/>
            <a:ext cx="6536987" cy="4785023"/>
          </a:xfrm>
        </p:spPr>
        <p:txBody>
          <a:bodyPr anchor="ctr">
            <a:noAutofit/>
          </a:bodyPr>
          <a:lstStyle/>
          <a:p>
            <a:r>
              <a:rPr lang="en-US" dirty="0">
                <a:solidFill>
                  <a:schemeClr val="bg2">
                    <a:lumMod val="25000"/>
                  </a:schemeClr>
                </a:solidFill>
              </a:rPr>
              <a:t>The relationship between cardiometabolic risk factors and the gut microbiome (the heart–gut axis) is an emerging area of study.</a:t>
            </a:r>
          </a:p>
          <a:p>
            <a:r>
              <a:rPr lang="en-US" dirty="0">
                <a:solidFill>
                  <a:schemeClr val="bg2">
                    <a:lumMod val="25000"/>
                  </a:schemeClr>
                </a:solidFill>
              </a:rPr>
              <a:t> The gut microbiome is affected by:</a:t>
            </a:r>
          </a:p>
          <a:p>
            <a:pPr marL="0" indent="0">
              <a:buNone/>
            </a:pPr>
            <a:r>
              <a:rPr lang="en-US" dirty="0">
                <a:solidFill>
                  <a:schemeClr val="bg2">
                    <a:lumMod val="25000"/>
                  </a:schemeClr>
                </a:solidFill>
              </a:rPr>
              <a:t> dietary intake, antimicrobials, pre-and probiotics, with potential impact on cardiovascular risk factors.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Graphic 6" descr="Stomach">
            <a:extLst>
              <a:ext uri="{FF2B5EF4-FFF2-40B4-BE49-F238E27FC236}">
                <a16:creationId xmlns:a16="http://schemas.microsoft.com/office/drawing/2014/main" id="{32AE4DF2-2D48-2BAB-CD7E-087C715FBE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2308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6A564F5-3499-5F78-6C77-82EBF8444A14}"/>
              </a:ext>
            </a:extLst>
          </p:cNvPr>
          <p:cNvSpPr>
            <a:spLocks noGrp="1"/>
          </p:cNvSpPr>
          <p:nvPr>
            <p:ph type="title"/>
          </p:nvPr>
        </p:nvSpPr>
        <p:spPr>
          <a:xfrm>
            <a:off x="696112" y="175038"/>
            <a:ext cx="6536987" cy="1454051"/>
          </a:xfrm>
        </p:spPr>
        <p:txBody>
          <a:bodyPr>
            <a:normAutofit/>
          </a:bodyPr>
          <a:lstStyle/>
          <a:p>
            <a:r>
              <a:rPr lang="en-US" sz="3300" b="1" dirty="0">
                <a:solidFill>
                  <a:schemeClr val="tx2"/>
                </a:solidFill>
              </a:rPr>
              <a:t>Current Topics in Cardiovascular Health: The </a:t>
            </a:r>
            <a:r>
              <a:rPr lang="en-US" sz="3300" b="1" dirty="0">
                <a:solidFill>
                  <a:schemeClr val="bg2">
                    <a:lumMod val="25000"/>
                  </a:schemeClr>
                </a:solidFill>
              </a:rPr>
              <a:t>heart-gut</a:t>
            </a:r>
            <a:r>
              <a:rPr lang="en-US" sz="3300" b="1" dirty="0">
                <a:solidFill>
                  <a:schemeClr val="tx2"/>
                </a:solidFill>
              </a:rPr>
              <a:t> axis</a:t>
            </a:r>
          </a:p>
        </p:txBody>
      </p:sp>
      <p:sp>
        <p:nvSpPr>
          <p:cNvPr id="3" name="Content Placeholder 2">
            <a:extLst>
              <a:ext uri="{FF2B5EF4-FFF2-40B4-BE49-F238E27FC236}">
                <a16:creationId xmlns:a16="http://schemas.microsoft.com/office/drawing/2014/main" id="{B8B1F3BC-83D9-7EE9-4A01-18DDAED5337D}"/>
              </a:ext>
            </a:extLst>
          </p:cNvPr>
          <p:cNvSpPr>
            <a:spLocks noGrp="1"/>
          </p:cNvSpPr>
          <p:nvPr>
            <p:ph idx="1"/>
          </p:nvPr>
        </p:nvSpPr>
        <p:spPr>
          <a:xfrm>
            <a:off x="4961" y="1751144"/>
            <a:ext cx="6536987" cy="4785023"/>
          </a:xfrm>
        </p:spPr>
        <p:txBody>
          <a:bodyPr anchor="ctr">
            <a:noAutofit/>
          </a:bodyPr>
          <a:lstStyle/>
          <a:p>
            <a:pPr lvl="1"/>
            <a:r>
              <a:rPr lang="en-US" sz="2800" dirty="0">
                <a:solidFill>
                  <a:schemeClr val="tx2"/>
                </a:solidFill>
              </a:rPr>
              <a:t>Probiotics use has shown benefits in mild reduction in blood pressure, blood glucose, and TMAO levels. </a:t>
            </a:r>
          </a:p>
          <a:p>
            <a:pPr lvl="1"/>
            <a:r>
              <a:rPr lang="en-US" sz="2800" dirty="0">
                <a:solidFill>
                  <a:schemeClr val="tx2"/>
                </a:solidFill>
              </a:rPr>
              <a:t>Higher fiber intake is associated with increased diversity of the gut microbiota, and a higher fiber diet is associated with lower risk of hypertension and CVD.</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Graphic 6" descr="Stomach">
            <a:extLst>
              <a:ext uri="{FF2B5EF4-FFF2-40B4-BE49-F238E27FC236}">
                <a16:creationId xmlns:a16="http://schemas.microsoft.com/office/drawing/2014/main" id="{32AE4DF2-2D48-2BAB-CD7E-087C715FBE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223247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6874-6734-E8D8-2CF7-41E14DE4A99D}"/>
              </a:ext>
            </a:extLst>
          </p:cNvPr>
          <p:cNvSpPr>
            <a:spLocks noGrp="1"/>
          </p:cNvSpPr>
          <p:nvPr>
            <p:ph type="title"/>
          </p:nvPr>
        </p:nvSpPr>
        <p:spPr>
          <a:xfrm>
            <a:off x="419100" y="113213"/>
            <a:ext cx="11353800" cy="1325563"/>
          </a:xfrm>
        </p:spPr>
        <p:txBody>
          <a:bodyPr>
            <a:noAutofit/>
          </a:bodyPr>
          <a:lstStyle/>
          <a:p>
            <a:r>
              <a:rPr lang="en-US" sz="4000" b="1" dirty="0">
                <a:solidFill>
                  <a:schemeClr val="bg2">
                    <a:lumMod val="25000"/>
                  </a:schemeClr>
                </a:solidFill>
              </a:rPr>
              <a:t>The Heart–Gut axis</a:t>
            </a:r>
          </a:p>
        </p:txBody>
      </p:sp>
      <p:pic>
        <p:nvPicPr>
          <p:cNvPr id="5" name="Picture 4">
            <a:extLst>
              <a:ext uri="{FF2B5EF4-FFF2-40B4-BE49-F238E27FC236}">
                <a16:creationId xmlns:a16="http://schemas.microsoft.com/office/drawing/2014/main" id="{EBEE3643-9A0C-567E-27D5-FD5A6A736D8D}"/>
              </a:ext>
            </a:extLst>
          </p:cNvPr>
          <p:cNvPicPr>
            <a:picLocks noChangeAspect="1"/>
          </p:cNvPicPr>
          <p:nvPr/>
        </p:nvPicPr>
        <p:blipFill>
          <a:blip r:embed="rId3"/>
          <a:stretch>
            <a:fillRect/>
          </a:stretch>
        </p:blipFill>
        <p:spPr>
          <a:xfrm>
            <a:off x="2378485" y="1426299"/>
            <a:ext cx="7435029" cy="5318488"/>
          </a:xfrm>
          <a:prstGeom prst="rect">
            <a:avLst/>
          </a:prstGeom>
        </p:spPr>
      </p:pic>
      <p:sp>
        <p:nvSpPr>
          <p:cNvPr id="6" name="TextBox 5">
            <a:extLst>
              <a:ext uri="{FF2B5EF4-FFF2-40B4-BE49-F238E27FC236}">
                <a16:creationId xmlns:a16="http://schemas.microsoft.com/office/drawing/2014/main" id="{D2E10912-C179-5ED0-EB2F-D3B941CDFFE4}"/>
              </a:ext>
            </a:extLst>
          </p:cNvPr>
          <p:cNvSpPr txBox="1"/>
          <p:nvPr/>
        </p:nvSpPr>
        <p:spPr>
          <a:xfrm>
            <a:off x="9583889" y="5805006"/>
            <a:ext cx="130195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lumMod val="25000"/>
                  </a:schemeClr>
                </a:solidFill>
                <a:effectLst/>
                <a:uLnTx/>
                <a:uFillTx/>
                <a:latin typeface="Aptos" panose="02110004020202020204"/>
                <a:ea typeface="+mn-ea"/>
                <a:cs typeface="+mn-cs"/>
              </a:rPr>
              <a:t>Diab et. al., 2023</a:t>
            </a:r>
          </a:p>
        </p:txBody>
      </p:sp>
    </p:spTree>
    <p:extLst>
      <p:ext uri="{BB962C8B-B14F-4D97-AF65-F5344CB8AC3E}">
        <p14:creationId xmlns:p14="http://schemas.microsoft.com/office/powerpoint/2010/main" val="2844848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91CC300-C53C-EA98-6A41-9930CC1340B8}"/>
              </a:ext>
            </a:extLst>
          </p:cNvPr>
          <p:cNvSpPr>
            <a:spLocks noGrp="1"/>
          </p:cNvSpPr>
          <p:nvPr>
            <p:ph type="title"/>
          </p:nvPr>
        </p:nvSpPr>
        <p:spPr>
          <a:xfrm>
            <a:off x="572493" y="238539"/>
            <a:ext cx="11018520" cy="1434415"/>
          </a:xfrm>
        </p:spPr>
        <p:txBody>
          <a:bodyPr anchor="b">
            <a:normAutofit/>
          </a:bodyPr>
          <a:lstStyle/>
          <a:p>
            <a:r>
              <a:rPr lang="en-US" sz="4600" b="1" dirty="0">
                <a:solidFill>
                  <a:schemeClr val="bg2">
                    <a:lumMod val="25000"/>
                  </a:schemeClr>
                </a:solidFill>
              </a:rPr>
              <a:t>Current Topics in Cardiovascular Health: Precision Nutrition</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358A649-D41C-DF38-7235-EE3D297A2CCF}"/>
              </a:ext>
            </a:extLst>
          </p:cNvPr>
          <p:cNvSpPr>
            <a:spLocks noGrp="1"/>
          </p:cNvSpPr>
          <p:nvPr>
            <p:ph idx="1"/>
          </p:nvPr>
        </p:nvSpPr>
        <p:spPr>
          <a:xfrm>
            <a:off x="0" y="1744998"/>
            <a:ext cx="8247888" cy="4445490"/>
          </a:xfrm>
        </p:spPr>
        <p:txBody>
          <a:bodyPr anchor="t">
            <a:noAutofit/>
          </a:bodyPr>
          <a:lstStyle/>
          <a:p>
            <a:r>
              <a:rPr lang="en-US" sz="2600" dirty="0">
                <a:solidFill>
                  <a:schemeClr val="bg2">
                    <a:lumMod val="25000"/>
                  </a:schemeClr>
                </a:solidFill>
              </a:rPr>
              <a:t>Based on the principle of one diet does not fit all</a:t>
            </a:r>
          </a:p>
          <a:p>
            <a:pPr lvl="1"/>
            <a:r>
              <a:rPr lang="en-US" sz="2600" dirty="0">
                <a:solidFill>
                  <a:schemeClr val="bg2">
                    <a:lumMod val="25000"/>
                  </a:schemeClr>
                </a:solidFill>
              </a:rPr>
              <a:t>Not limited to the impact of genes on nutrient response</a:t>
            </a:r>
          </a:p>
          <a:p>
            <a:pPr lvl="1"/>
            <a:r>
              <a:rPr lang="en-US" sz="2600" dirty="0">
                <a:solidFill>
                  <a:schemeClr val="bg2">
                    <a:lumMod val="25000"/>
                  </a:schemeClr>
                </a:solidFill>
              </a:rPr>
              <a:t>This relationship is reciprocal, and foods impact genome stability, the gut microbiome, and gene expression through epigenetic marks and other transcriptional regulatory mechanisms influencing both the proteome and the metabolome </a:t>
            </a:r>
          </a:p>
          <a:p>
            <a:r>
              <a:rPr lang="en-US" sz="2600" dirty="0">
                <a:solidFill>
                  <a:schemeClr val="bg2">
                    <a:lumMod val="25000"/>
                  </a:schemeClr>
                </a:solidFill>
              </a:rPr>
              <a:t>Health professionals still have little knowledge on precision nutrition</a:t>
            </a:r>
          </a:p>
          <a:p>
            <a:pPr lvl="1"/>
            <a:r>
              <a:rPr lang="en-US" sz="2600" dirty="0">
                <a:solidFill>
                  <a:schemeClr val="bg2">
                    <a:lumMod val="25000"/>
                  </a:schemeClr>
                </a:solidFill>
              </a:rPr>
              <a:t>However, surveys show an interest of the general population in personalized treatments when guided by health professionals</a:t>
            </a:r>
          </a:p>
        </p:txBody>
      </p:sp>
      <p:pic>
        <p:nvPicPr>
          <p:cNvPr id="4098" name="Picture 2" descr="What is Precision Nutrition? | OmegaQuant">
            <a:extLst>
              <a:ext uri="{FF2B5EF4-FFF2-40B4-BE49-F238E27FC236}">
                <a16:creationId xmlns:a16="http://schemas.microsoft.com/office/drawing/2014/main" id="{735DE124-AF64-EEF3-18DD-99AA67B8B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80" r="5004" b="2"/>
          <a:stretch/>
        </p:blipFill>
        <p:spPr bwMode="auto">
          <a:xfrm>
            <a:off x="8247888" y="207782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69B75-63B6-DAEF-06FA-FC80B565C4C2}"/>
              </a:ext>
            </a:extLst>
          </p:cNvPr>
          <p:cNvSpPr txBox="1"/>
          <p:nvPr/>
        </p:nvSpPr>
        <p:spPr>
          <a:xfrm>
            <a:off x="9838565" y="6394544"/>
            <a:ext cx="163006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rPr>
              <a:t>Desjardin et. al., 2023</a:t>
            </a:r>
          </a:p>
        </p:txBody>
      </p:sp>
    </p:spTree>
    <p:extLst>
      <p:ext uri="{BB962C8B-B14F-4D97-AF65-F5344CB8AC3E}">
        <p14:creationId xmlns:p14="http://schemas.microsoft.com/office/powerpoint/2010/main" val="22734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7FF5-3706-578B-01B2-97AA53E00B7F}"/>
              </a:ext>
            </a:extLst>
          </p:cNvPr>
          <p:cNvSpPr>
            <a:spLocks noGrp="1"/>
          </p:cNvSpPr>
          <p:nvPr>
            <p:ph type="title"/>
          </p:nvPr>
        </p:nvSpPr>
        <p:spPr>
          <a:xfrm>
            <a:off x="332362" y="229806"/>
            <a:ext cx="10515600" cy="1325563"/>
          </a:xfrm>
        </p:spPr>
        <p:txBody>
          <a:bodyPr/>
          <a:lstStyle/>
          <a:p>
            <a:r>
              <a:rPr lang="en-US" b="1" dirty="0">
                <a:solidFill>
                  <a:schemeClr val="bg2">
                    <a:lumMod val="25000"/>
                  </a:schemeClr>
                </a:solidFill>
              </a:rPr>
              <a:t>Physical Activity</a:t>
            </a:r>
          </a:p>
        </p:txBody>
      </p:sp>
      <p:pic>
        <p:nvPicPr>
          <p:cNvPr id="5" name="Picture 4">
            <a:extLst>
              <a:ext uri="{FF2B5EF4-FFF2-40B4-BE49-F238E27FC236}">
                <a16:creationId xmlns:a16="http://schemas.microsoft.com/office/drawing/2014/main" id="{B4E09BFD-14B8-C4E3-4D79-DCBD3692AA41}"/>
              </a:ext>
            </a:extLst>
          </p:cNvPr>
          <p:cNvPicPr>
            <a:picLocks noChangeAspect="1"/>
          </p:cNvPicPr>
          <p:nvPr/>
        </p:nvPicPr>
        <p:blipFill>
          <a:blip r:embed="rId2"/>
          <a:stretch>
            <a:fillRect/>
          </a:stretch>
        </p:blipFill>
        <p:spPr>
          <a:xfrm>
            <a:off x="6083630" y="229806"/>
            <a:ext cx="5939758" cy="6628194"/>
          </a:xfrm>
          <a:prstGeom prst="rect">
            <a:avLst/>
          </a:prstGeom>
        </p:spPr>
      </p:pic>
      <p:sp>
        <p:nvSpPr>
          <p:cNvPr id="6" name="TextBox 5">
            <a:extLst>
              <a:ext uri="{FF2B5EF4-FFF2-40B4-BE49-F238E27FC236}">
                <a16:creationId xmlns:a16="http://schemas.microsoft.com/office/drawing/2014/main" id="{319339F8-44D0-8526-0D44-10C5D3D903D1}"/>
              </a:ext>
            </a:extLst>
          </p:cNvPr>
          <p:cNvSpPr txBox="1"/>
          <p:nvPr/>
        </p:nvSpPr>
        <p:spPr>
          <a:xfrm>
            <a:off x="2161641" y="6241580"/>
            <a:ext cx="1318106" cy="3866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0" i="0" u="none" strike="noStrike" kern="1200" cap="none" spc="0" normalizeH="0" baseline="0" noProof="0">
                <a:ln>
                  <a:noFill/>
                </a:ln>
                <a:solidFill>
                  <a:srgbClr val="ACCBF9">
                    <a:lumMod val="25000"/>
                  </a:srgbClr>
                </a:solidFill>
                <a:effectLst/>
                <a:uLnTx/>
                <a:uFillTx/>
                <a:latin typeface="Aptos" panose="02110004020202020204"/>
                <a:ea typeface="+mn-ea"/>
                <a:cs typeface="+mn-cs"/>
              </a:rPr>
              <a:t>AHA, 2019</a:t>
            </a:r>
            <a:endParaRPr kumimoji="0" lang="en-US" sz="1200" b="0" i="0" u="none" strike="noStrike" kern="1200" cap="none" spc="0" normalizeH="0" baseline="0" noProof="0" dirty="0">
              <a:ln>
                <a:noFill/>
              </a:ln>
              <a:solidFill>
                <a:srgbClr val="ACCBF9">
                  <a:lumMod val="2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5648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352F-604A-01BD-94FF-D5B9425C500B}"/>
              </a:ext>
            </a:extLst>
          </p:cNvPr>
          <p:cNvSpPr>
            <a:spLocks noGrp="1"/>
          </p:cNvSpPr>
          <p:nvPr>
            <p:ph type="title"/>
          </p:nvPr>
        </p:nvSpPr>
        <p:spPr>
          <a:xfrm>
            <a:off x="526915" y="2310657"/>
            <a:ext cx="10515600" cy="1325563"/>
          </a:xfrm>
        </p:spPr>
        <p:txBody>
          <a:bodyPr/>
          <a:lstStyle/>
          <a:p>
            <a:pPr algn="ctr"/>
            <a:r>
              <a:rPr lang="en-US" b="1" dirty="0">
                <a:solidFill>
                  <a:schemeClr val="bg2">
                    <a:lumMod val="25000"/>
                  </a:schemeClr>
                </a:solidFill>
              </a:rPr>
              <a:t>IV. C. CVH &amp; the Nutrition Care Process: Monitoring &amp; Evaluation</a:t>
            </a:r>
          </a:p>
        </p:txBody>
      </p:sp>
    </p:spTree>
    <p:extLst>
      <p:ext uri="{BB962C8B-B14F-4D97-AF65-F5344CB8AC3E}">
        <p14:creationId xmlns:p14="http://schemas.microsoft.com/office/powerpoint/2010/main" val="2970558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C934-D772-F79C-8155-852DDADD4A2B}"/>
              </a:ext>
            </a:extLst>
          </p:cNvPr>
          <p:cNvSpPr>
            <a:spLocks noGrp="1"/>
          </p:cNvSpPr>
          <p:nvPr>
            <p:ph type="title"/>
          </p:nvPr>
        </p:nvSpPr>
        <p:spPr/>
        <p:txBody>
          <a:bodyPr/>
          <a:lstStyle/>
          <a:p>
            <a:r>
              <a:rPr lang="en-US" b="1" dirty="0">
                <a:solidFill>
                  <a:schemeClr val="bg2">
                    <a:lumMod val="25000"/>
                  </a:schemeClr>
                </a:solidFill>
              </a:rPr>
              <a:t>IV. C. CVH &amp; the Nutrition Care Process: Monitoring &amp; Evaluation</a:t>
            </a:r>
            <a:endParaRPr lang="en-US" b="1" dirty="0"/>
          </a:p>
        </p:txBody>
      </p:sp>
      <p:sp>
        <p:nvSpPr>
          <p:cNvPr id="3" name="Content Placeholder 2">
            <a:extLst>
              <a:ext uri="{FF2B5EF4-FFF2-40B4-BE49-F238E27FC236}">
                <a16:creationId xmlns:a16="http://schemas.microsoft.com/office/drawing/2014/main" id="{C63E4A26-BF7C-F065-2EA2-DEE0CC8AEE74}"/>
              </a:ext>
            </a:extLst>
          </p:cNvPr>
          <p:cNvSpPr>
            <a:spLocks noGrp="1"/>
          </p:cNvSpPr>
          <p:nvPr>
            <p:ph idx="1"/>
          </p:nvPr>
        </p:nvSpPr>
        <p:spPr/>
        <p:txBody>
          <a:bodyPr/>
          <a:lstStyle/>
          <a:p>
            <a:r>
              <a:rPr lang="en-US" dirty="0">
                <a:solidFill>
                  <a:schemeClr val="bg2">
                    <a:lumMod val="25000"/>
                  </a:schemeClr>
                </a:solidFill>
              </a:rPr>
              <a:t>Anthropometric (weight, BMI, waist circumference, % body fat, etc.)</a:t>
            </a:r>
          </a:p>
          <a:p>
            <a:r>
              <a:rPr lang="en-US" dirty="0">
                <a:solidFill>
                  <a:schemeClr val="bg2">
                    <a:lumMod val="25000"/>
                  </a:schemeClr>
                </a:solidFill>
              </a:rPr>
              <a:t>Biochemical (blood glucose, lipids, homocysteine etc.)</a:t>
            </a:r>
          </a:p>
          <a:p>
            <a:r>
              <a:rPr lang="en-US" dirty="0">
                <a:solidFill>
                  <a:schemeClr val="bg2">
                    <a:lumMod val="25000"/>
                  </a:schemeClr>
                </a:solidFill>
              </a:rPr>
              <a:t>Clinical (blood pressure, lifestyle, etc.)</a:t>
            </a:r>
          </a:p>
          <a:p>
            <a:r>
              <a:rPr lang="en-US" dirty="0">
                <a:solidFill>
                  <a:schemeClr val="bg2">
                    <a:lumMod val="25000"/>
                  </a:schemeClr>
                </a:solidFill>
              </a:rPr>
              <a:t>Dietary (adherence to diet prescription, calories, etc.)</a:t>
            </a:r>
          </a:p>
        </p:txBody>
      </p:sp>
    </p:spTree>
    <p:extLst>
      <p:ext uri="{BB962C8B-B14F-4D97-AF65-F5344CB8AC3E}">
        <p14:creationId xmlns:p14="http://schemas.microsoft.com/office/powerpoint/2010/main" val="4080921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BED9-E9E8-0DA6-DD99-546FB7502AC7}"/>
              </a:ext>
            </a:extLst>
          </p:cNvPr>
          <p:cNvSpPr>
            <a:spLocks noGrp="1"/>
          </p:cNvSpPr>
          <p:nvPr>
            <p:ph type="title"/>
          </p:nvPr>
        </p:nvSpPr>
        <p:spPr/>
        <p:txBody>
          <a:bodyPr/>
          <a:lstStyle/>
          <a:p>
            <a:r>
              <a:rPr lang="en-US" b="1" dirty="0">
                <a:solidFill>
                  <a:schemeClr val="bg2">
                    <a:lumMod val="25000"/>
                  </a:schemeClr>
                </a:solidFill>
              </a:rPr>
              <a:t>V. Life course of CVH</a:t>
            </a:r>
          </a:p>
        </p:txBody>
      </p:sp>
      <p:pic>
        <p:nvPicPr>
          <p:cNvPr id="5" name="Picture 4">
            <a:extLst>
              <a:ext uri="{FF2B5EF4-FFF2-40B4-BE49-F238E27FC236}">
                <a16:creationId xmlns:a16="http://schemas.microsoft.com/office/drawing/2014/main" id="{99B9F088-C23E-8E82-047A-E368BCE8F5D3}"/>
              </a:ext>
            </a:extLst>
          </p:cNvPr>
          <p:cNvPicPr>
            <a:picLocks noChangeAspect="1"/>
          </p:cNvPicPr>
          <p:nvPr/>
        </p:nvPicPr>
        <p:blipFill>
          <a:blip r:embed="rId3"/>
          <a:stretch>
            <a:fillRect/>
          </a:stretch>
        </p:blipFill>
        <p:spPr>
          <a:xfrm>
            <a:off x="838200" y="1481568"/>
            <a:ext cx="10312021" cy="5011307"/>
          </a:xfrm>
          <a:prstGeom prst="rect">
            <a:avLst/>
          </a:prstGeom>
        </p:spPr>
      </p:pic>
    </p:spTree>
    <p:extLst>
      <p:ext uri="{BB962C8B-B14F-4D97-AF65-F5344CB8AC3E}">
        <p14:creationId xmlns:p14="http://schemas.microsoft.com/office/powerpoint/2010/main" val="583967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D72C-A39B-F40A-436E-333A4BAF1DBF}"/>
              </a:ext>
            </a:extLst>
          </p:cNvPr>
          <p:cNvSpPr>
            <a:spLocks noGrp="1"/>
          </p:cNvSpPr>
          <p:nvPr>
            <p:ph type="title"/>
          </p:nvPr>
        </p:nvSpPr>
        <p:spPr/>
        <p:txBody>
          <a:bodyPr/>
          <a:lstStyle/>
          <a:p>
            <a:r>
              <a:rPr lang="en-US" b="1" dirty="0">
                <a:solidFill>
                  <a:schemeClr val="bg2">
                    <a:lumMod val="25000"/>
                  </a:schemeClr>
                </a:solidFill>
              </a:rPr>
              <a:t>VI. Conclusion</a:t>
            </a:r>
          </a:p>
        </p:txBody>
      </p:sp>
      <p:sp>
        <p:nvSpPr>
          <p:cNvPr id="3" name="Content Placeholder 2">
            <a:extLst>
              <a:ext uri="{FF2B5EF4-FFF2-40B4-BE49-F238E27FC236}">
                <a16:creationId xmlns:a16="http://schemas.microsoft.com/office/drawing/2014/main" id="{92C8167A-3109-EA48-A506-F2DD97E8733D}"/>
              </a:ext>
            </a:extLst>
          </p:cNvPr>
          <p:cNvSpPr>
            <a:spLocks noGrp="1"/>
          </p:cNvSpPr>
          <p:nvPr>
            <p:ph idx="1"/>
          </p:nvPr>
        </p:nvSpPr>
        <p:spPr/>
        <p:txBody>
          <a:bodyPr>
            <a:normAutofit/>
          </a:bodyPr>
          <a:lstStyle/>
          <a:p>
            <a:r>
              <a:rPr lang="en-US" dirty="0">
                <a:solidFill>
                  <a:schemeClr val="bg2">
                    <a:lumMod val="25000"/>
                  </a:schemeClr>
                </a:solidFill>
              </a:rPr>
              <a:t>Most CVD events are avoidable through primordial prevention  (the prevention of risk factor development).</a:t>
            </a:r>
          </a:p>
          <a:p>
            <a:pPr lvl="1"/>
            <a:r>
              <a:rPr lang="en-US" dirty="0">
                <a:solidFill>
                  <a:schemeClr val="bg2">
                    <a:lumMod val="25000"/>
                  </a:schemeClr>
                </a:solidFill>
              </a:rPr>
              <a:t>CVD is the end of the continuum</a:t>
            </a:r>
          </a:p>
          <a:p>
            <a:r>
              <a:rPr lang="en-US" dirty="0">
                <a:solidFill>
                  <a:schemeClr val="bg2">
                    <a:lumMod val="25000"/>
                  </a:schemeClr>
                </a:solidFill>
              </a:rPr>
              <a:t>Cardiovascular health should be addressed in all life stages from preconception to elderly years</a:t>
            </a:r>
          </a:p>
          <a:p>
            <a:pPr lvl="1"/>
            <a:r>
              <a:rPr lang="en-US" dirty="0">
                <a:solidFill>
                  <a:schemeClr val="bg2">
                    <a:lumMod val="25000"/>
                  </a:schemeClr>
                </a:solidFill>
              </a:rPr>
              <a:t>Essential 8: Healthy diet, participation in physical activity, avoidance of nicotine, healthy sleep, healthy weight, and healthy levels of blood lipids, blood glucose, and blood pressure.</a:t>
            </a:r>
          </a:p>
          <a:p>
            <a:pPr lvl="1"/>
            <a:r>
              <a:rPr lang="en-US" dirty="0">
                <a:solidFill>
                  <a:schemeClr val="bg2">
                    <a:lumMod val="25000"/>
                  </a:schemeClr>
                </a:solidFill>
              </a:rPr>
              <a:t>Social determinants of health</a:t>
            </a:r>
          </a:p>
          <a:p>
            <a:pPr lvl="1"/>
            <a:r>
              <a:rPr lang="en-US" dirty="0">
                <a:solidFill>
                  <a:schemeClr val="bg2">
                    <a:lumMod val="25000"/>
                  </a:schemeClr>
                </a:solidFill>
              </a:rPr>
              <a:t>Patient centered therapy through a multidisciplinary approach</a:t>
            </a:r>
          </a:p>
          <a:p>
            <a:endParaRPr lang="en-US" dirty="0">
              <a:solidFill>
                <a:schemeClr val="bg2">
                  <a:lumMod val="25000"/>
                </a:schemeClr>
              </a:solidFill>
            </a:endParaRPr>
          </a:p>
        </p:txBody>
      </p:sp>
    </p:spTree>
    <p:extLst>
      <p:ext uri="{BB962C8B-B14F-4D97-AF65-F5344CB8AC3E}">
        <p14:creationId xmlns:p14="http://schemas.microsoft.com/office/powerpoint/2010/main" val="3695940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41A99-43F8-0FC8-AB27-FED5C4753CFC}"/>
              </a:ext>
            </a:extLst>
          </p:cNvPr>
          <p:cNvSpPr>
            <a:spLocks noGrp="1"/>
          </p:cNvSpPr>
          <p:nvPr>
            <p:ph type="title"/>
          </p:nvPr>
        </p:nvSpPr>
        <p:spPr>
          <a:xfrm>
            <a:off x="126462" y="-913097"/>
            <a:ext cx="6173262" cy="1655483"/>
          </a:xfrm>
        </p:spPr>
        <p:txBody>
          <a:bodyPr anchor="b">
            <a:normAutofit/>
          </a:bodyPr>
          <a:lstStyle/>
          <a:p>
            <a:r>
              <a:rPr lang="en-US" sz="4000" b="1" dirty="0">
                <a:solidFill>
                  <a:schemeClr val="bg2">
                    <a:lumMod val="25000"/>
                  </a:schemeClr>
                </a:solidFill>
              </a:rPr>
              <a:t>Case study: Meet Chadi</a:t>
            </a:r>
            <a:endParaRPr lang="en-US" sz="4000" dirty="0">
              <a:solidFill>
                <a:schemeClr val="bg2">
                  <a:lumMod val="25000"/>
                </a:schemeClr>
              </a:solidFill>
            </a:endParaRPr>
          </a:p>
        </p:txBody>
      </p:sp>
      <p:sp>
        <p:nvSpPr>
          <p:cNvPr id="3" name="Content Placeholder 2">
            <a:extLst>
              <a:ext uri="{FF2B5EF4-FFF2-40B4-BE49-F238E27FC236}">
                <a16:creationId xmlns:a16="http://schemas.microsoft.com/office/drawing/2014/main" id="{D3CD93B1-4657-F989-931B-E8DEE9665CE1}"/>
              </a:ext>
            </a:extLst>
          </p:cNvPr>
          <p:cNvSpPr>
            <a:spLocks noGrp="1"/>
          </p:cNvSpPr>
          <p:nvPr>
            <p:ph idx="1"/>
          </p:nvPr>
        </p:nvSpPr>
        <p:spPr>
          <a:xfrm>
            <a:off x="117820" y="1247443"/>
            <a:ext cx="7997478" cy="5746658"/>
          </a:xfrm>
        </p:spPr>
        <p:txBody>
          <a:bodyPr>
            <a:noAutofit/>
          </a:bodyPr>
          <a:lstStyle/>
          <a:p>
            <a:r>
              <a:rPr lang="en-US" sz="3000" b="1" dirty="0">
                <a:solidFill>
                  <a:schemeClr val="bg2">
                    <a:lumMod val="25000"/>
                  </a:schemeClr>
                </a:solidFill>
                <a:latin typeface="Times New Roman" panose="02020603050405020304" pitchFamily="18" charset="0"/>
                <a:cs typeface="Times New Roman" panose="02020603050405020304" pitchFamily="18" charset="0"/>
              </a:rPr>
              <a:t>Age:</a:t>
            </a:r>
            <a:r>
              <a:rPr lang="en-US" sz="3000" dirty="0">
                <a:solidFill>
                  <a:schemeClr val="bg2">
                    <a:lumMod val="25000"/>
                  </a:schemeClr>
                </a:solidFill>
                <a:latin typeface="Times New Roman" panose="02020603050405020304" pitchFamily="18" charset="0"/>
                <a:cs typeface="Times New Roman" panose="02020603050405020304" pitchFamily="18" charset="0"/>
              </a:rPr>
              <a:t> 63  years  </a:t>
            </a:r>
            <a:r>
              <a:rPr lang="en-US" sz="3000" b="1" dirty="0">
                <a:solidFill>
                  <a:schemeClr val="bg2">
                    <a:lumMod val="25000"/>
                  </a:schemeClr>
                </a:solidFill>
                <a:latin typeface="Times New Roman" panose="02020603050405020304" pitchFamily="18" charset="0"/>
                <a:cs typeface="Times New Roman" panose="02020603050405020304" pitchFamily="18" charset="0"/>
              </a:rPr>
              <a:t>Gender:</a:t>
            </a:r>
            <a:r>
              <a:rPr lang="en-US" sz="3000" dirty="0">
                <a:solidFill>
                  <a:schemeClr val="bg2">
                    <a:lumMod val="25000"/>
                  </a:schemeClr>
                </a:solidFill>
                <a:latin typeface="Times New Roman" panose="02020603050405020304" pitchFamily="18" charset="0"/>
                <a:cs typeface="Times New Roman" panose="02020603050405020304" pitchFamily="18" charset="0"/>
              </a:rPr>
              <a:t> Male </a:t>
            </a:r>
            <a:r>
              <a:rPr lang="en-US" sz="3000" b="1" dirty="0">
                <a:solidFill>
                  <a:schemeClr val="bg2">
                    <a:lumMod val="25000"/>
                  </a:schemeClr>
                </a:solidFill>
                <a:latin typeface="Times New Roman" panose="02020603050405020304" pitchFamily="18" charset="0"/>
                <a:cs typeface="Times New Roman" panose="02020603050405020304" pitchFamily="18" charset="0"/>
              </a:rPr>
              <a:t>Occupation:</a:t>
            </a:r>
            <a:r>
              <a:rPr lang="en-US" sz="3000" dirty="0">
                <a:solidFill>
                  <a:schemeClr val="bg2">
                    <a:lumMod val="25000"/>
                  </a:schemeClr>
                </a:solidFill>
                <a:latin typeface="Times New Roman" panose="02020603050405020304" pitchFamily="18" charset="0"/>
                <a:cs typeface="Times New Roman" panose="02020603050405020304" pitchFamily="18" charset="0"/>
              </a:rPr>
              <a:t> Accountant</a:t>
            </a:r>
          </a:p>
          <a:p>
            <a:r>
              <a:rPr lang="en-US" sz="3000" b="1" dirty="0">
                <a:solidFill>
                  <a:schemeClr val="bg2">
                    <a:lumMod val="25000"/>
                  </a:schemeClr>
                </a:solidFill>
                <a:latin typeface="Times New Roman" panose="02020603050405020304" pitchFamily="18" charset="0"/>
                <a:cs typeface="Times New Roman" panose="02020603050405020304" pitchFamily="18" charset="0"/>
              </a:rPr>
              <a:t>Presenting Complaint:</a:t>
            </a:r>
            <a:r>
              <a:rPr lang="en-US" sz="3000" dirty="0">
                <a:solidFill>
                  <a:schemeClr val="bg2">
                    <a:lumMod val="25000"/>
                  </a:schemeClr>
                </a:solidFill>
                <a:latin typeface="Times New Roman" panose="02020603050405020304" pitchFamily="18" charset="0"/>
                <a:cs typeface="Times New Roman" panose="02020603050405020304" pitchFamily="18" charset="0"/>
              </a:rPr>
              <a:t> </a:t>
            </a:r>
            <a:r>
              <a:rPr lang="en-US" sz="30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recently experienced a heart attack</a:t>
            </a:r>
            <a:r>
              <a:rPr lang="en-US" sz="3000" dirty="0">
                <a:solidFill>
                  <a:schemeClr val="bg2">
                    <a:lumMod val="25000"/>
                  </a:schemeClr>
                </a:solidFill>
                <a:latin typeface="Times New Roman" panose="02020603050405020304" pitchFamily="18" charset="0"/>
                <a:cs typeface="Times New Roman" panose="02020603050405020304" pitchFamily="18" charset="0"/>
              </a:rPr>
              <a:t>.</a:t>
            </a:r>
            <a:endParaRPr lang="en-US" sz="3000" b="1" kern="0" dirty="0">
              <a:solidFill>
                <a:schemeClr val="bg2">
                  <a:lumMod val="25000"/>
                </a:schemeClr>
              </a:solidFill>
              <a:latin typeface="Times New Roman" panose="02020603050405020304" pitchFamily="18" charset="0"/>
              <a:cs typeface="Times New Roman" panose="02020603050405020304" pitchFamily="18" charset="0"/>
            </a:endParaRPr>
          </a:p>
          <a:p>
            <a:r>
              <a:rPr lang="en-US" sz="30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Medical History:</a:t>
            </a:r>
            <a:r>
              <a:rPr lang="en-US" sz="30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family history of coronary artery disease.</a:t>
            </a:r>
            <a:endParaRPr lang="en-US" sz="3000" kern="10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0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Presenting Complaint:</a:t>
            </a:r>
            <a:r>
              <a:rPr lang="en-US" sz="30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John recently experienced a heart attack.</a:t>
            </a:r>
            <a:endParaRPr lang="en-US" sz="3000" kern="100" dirty="0">
              <a:solidFill>
                <a:schemeClr val="bg2">
                  <a:lumMod val="2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close-up of a person&#10;&#10;Description automatically generated">
            <a:extLst>
              <a:ext uri="{FF2B5EF4-FFF2-40B4-BE49-F238E27FC236}">
                <a16:creationId xmlns:a16="http://schemas.microsoft.com/office/drawing/2014/main" id="{FC65D6C5-910B-7D3A-1DDF-4FEAF37011FA}"/>
              </a:ext>
            </a:extLst>
          </p:cNvPr>
          <p:cNvPicPr>
            <a:picLocks noChangeAspect="1"/>
          </p:cNvPicPr>
          <p:nvPr/>
        </p:nvPicPr>
        <p:blipFill rotWithShape="1">
          <a:blip r:embed="rId2">
            <a:extLst>
              <a:ext uri="{28A0092B-C50C-407E-A947-70E740481C1C}">
                <a14:useLocalDpi xmlns:a14="http://schemas.microsoft.com/office/drawing/2010/main" val="0"/>
              </a:ext>
            </a:extLst>
          </a:blip>
          <a:srcRect l="4556" r="-2" b="-2"/>
          <a:stretch/>
        </p:blipFill>
        <p:spPr>
          <a:xfrm>
            <a:off x="8115300" y="-12515"/>
            <a:ext cx="4076700" cy="6418631"/>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77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501C4-0F63-D241-E8FA-CE918C0FE077}"/>
              </a:ext>
            </a:extLst>
          </p:cNvPr>
          <p:cNvSpPr>
            <a:spLocks noGrp="1"/>
          </p:cNvSpPr>
          <p:nvPr>
            <p:ph type="title"/>
          </p:nvPr>
        </p:nvSpPr>
        <p:spPr>
          <a:xfrm>
            <a:off x="513828" y="-692352"/>
            <a:ext cx="5427525" cy="1667997"/>
          </a:xfrm>
        </p:spPr>
        <p:txBody>
          <a:bodyPr anchor="b">
            <a:normAutofit/>
          </a:bodyPr>
          <a:lstStyle/>
          <a:p>
            <a:r>
              <a:rPr lang="en-US" sz="4000" dirty="0">
                <a:solidFill>
                  <a:schemeClr val="bg2">
                    <a:lumMod val="25000"/>
                  </a:schemeClr>
                </a:solidFill>
              </a:rPr>
              <a:t>Case study: Meet Sara</a:t>
            </a:r>
          </a:p>
        </p:txBody>
      </p:sp>
      <p:sp>
        <p:nvSpPr>
          <p:cNvPr id="3" name="Content Placeholder 2">
            <a:extLst>
              <a:ext uri="{FF2B5EF4-FFF2-40B4-BE49-F238E27FC236}">
                <a16:creationId xmlns:a16="http://schemas.microsoft.com/office/drawing/2014/main" id="{73504E7F-7DDD-5A3E-1351-DFE5D6583F3E}"/>
              </a:ext>
            </a:extLst>
          </p:cNvPr>
          <p:cNvSpPr>
            <a:spLocks noGrp="1"/>
          </p:cNvSpPr>
          <p:nvPr>
            <p:ph idx="1"/>
          </p:nvPr>
        </p:nvSpPr>
        <p:spPr>
          <a:xfrm>
            <a:off x="513827" y="1140871"/>
            <a:ext cx="6256624" cy="5259502"/>
          </a:xfrm>
        </p:spPr>
        <p:txBody>
          <a:bodyPr anchor="t">
            <a:normAutofit/>
          </a:bodyPr>
          <a:lstStyle/>
          <a:p>
            <a:pPr marL="0" indent="0">
              <a:buNone/>
            </a:pPr>
            <a:r>
              <a:rPr lang="en-US" sz="2500" b="1" dirty="0">
                <a:solidFill>
                  <a:schemeClr val="bg2">
                    <a:lumMod val="25000"/>
                  </a:schemeClr>
                </a:solidFill>
                <a:latin typeface="Times New Roman" panose="02020603050405020304" pitchFamily="18" charset="0"/>
                <a:cs typeface="Times New Roman" panose="02020603050405020304" pitchFamily="18" charset="0"/>
              </a:rPr>
              <a:t>Monitoring &amp; Evaluation</a:t>
            </a:r>
          </a:p>
          <a:p>
            <a:pPr marL="0" marR="0" lvl="0" indent="0" defTabSz="914400" rtl="0" eaLnBrk="0" fontAlgn="base" latinLnBrk="0" hangingPunct="0">
              <a:spcBef>
                <a:spcPct val="0"/>
              </a:spcBef>
              <a:spcAft>
                <a:spcPct val="0"/>
              </a:spcAft>
              <a:buClrTx/>
              <a:buSzTx/>
              <a:buFontTx/>
              <a:buChar char="•"/>
              <a:tabLst/>
            </a:pPr>
            <a:r>
              <a:rPr kumimoji="0" lang="en-US" altLang="en-US" sz="25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Schedule regular follow-up visits to monitor Sarah's progress, adjust treatment plans as needed, and reinforce lifestyle modifications.</a:t>
            </a:r>
          </a:p>
          <a:p>
            <a:pPr marL="0" marR="0" lvl="0" indent="0" defTabSz="914400" rtl="0" eaLnBrk="0" fontAlgn="base" latinLnBrk="0" hangingPunct="0">
              <a:spcBef>
                <a:spcPct val="0"/>
              </a:spcBef>
              <a:spcAft>
                <a:spcPct val="0"/>
              </a:spcAft>
              <a:buClrTx/>
              <a:buSzTx/>
              <a:buNone/>
              <a:tabLst/>
            </a:pPr>
            <a:endParaRPr kumimoji="0" lang="en-US" altLang="en-US" sz="25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Char char="•"/>
              <a:tabLst/>
            </a:pPr>
            <a:r>
              <a:rPr kumimoji="0" lang="en-US" altLang="en-US" sz="25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Engage Sarah in shared decision-making regarding her health goals and treatment options, fostering empowerment and motivation.</a:t>
            </a:r>
          </a:p>
          <a:p>
            <a:pPr marL="0" marR="0" lvl="0" indent="0" defTabSz="914400" rtl="0" eaLnBrk="0" fontAlgn="base" latinLnBrk="0" hangingPunct="0">
              <a:spcBef>
                <a:spcPct val="0"/>
              </a:spcBef>
              <a:spcAft>
                <a:spcPct val="0"/>
              </a:spcAft>
              <a:buClrTx/>
              <a:buSzTx/>
              <a:buNone/>
              <a:tabLst/>
            </a:pPr>
            <a:endParaRPr kumimoji="0" lang="en-US" altLang="en-US" sz="25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Char char="•"/>
              <a:tabLst/>
            </a:pPr>
            <a:r>
              <a:rPr kumimoji="0" lang="en-US" altLang="en-US" sz="250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Collaborate with other healthcare providers (e.g., physicians, nurses, dietitians, psychologists, etc.) to ensure comprehensive care and support for Sarah's cardiovascular health.</a:t>
            </a:r>
            <a:endParaRPr lang="en-US" sz="25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2" descr="Women and heart disease: the gender gap ...">
            <a:extLst>
              <a:ext uri="{FF2B5EF4-FFF2-40B4-BE49-F238E27FC236}">
                <a16:creationId xmlns:a16="http://schemas.microsoft.com/office/drawing/2014/main" id="{1B69A875-74BC-9EFF-42E1-02ADF2DA9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8" r="23636"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41A99-43F8-0FC8-AB27-FED5C4753CFC}"/>
              </a:ext>
            </a:extLst>
          </p:cNvPr>
          <p:cNvSpPr>
            <a:spLocks noGrp="1"/>
          </p:cNvSpPr>
          <p:nvPr>
            <p:ph type="title"/>
          </p:nvPr>
        </p:nvSpPr>
        <p:spPr>
          <a:xfrm>
            <a:off x="126462" y="-913097"/>
            <a:ext cx="6173262" cy="1655483"/>
          </a:xfrm>
        </p:spPr>
        <p:txBody>
          <a:bodyPr anchor="b">
            <a:normAutofit/>
          </a:bodyPr>
          <a:lstStyle/>
          <a:p>
            <a:r>
              <a:rPr lang="en-US" sz="4000" b="1" dirty="0">
                <a:solidFill>
                  <a:schemeClr val="bg2">
                    <a:lumMod val="25000"/>
                  </a:schemeClr>
                </a:solidFill>
              </a:rPr>
              <a:t>Case study: Meet Chadi</a:t>
            </a:r>
            <a:endParaRPr lang="en-US" sz="4000" dirty="0">
              <a:solidFill>
                <a:schemeClr val="bg2">
                  <a:lumMod val="25000"/>
                </a:schemeClr>
              </a:solidFill>
            </a:endParaRPr>
          </a:p>
        </p:txBody>
      </p:sp>
      <p:sp>
        <p:nvSpPr>
          <p:cNvPr id="3" name="Content Placeholder 2">
            <a:extLst>
              <a:ext uri="{FF2B5EF4-FFF2-40B4-BE49-F238E27FC236}">
                <a16:creationId xmlns:a16="http://schemas.microsoft.com/office/drawing/2014/main" id="{D3CD93B1-4657-F989-931B-E8DEE9665CE1}"/>
              </a:ext>
            </a:extLst>
          </p:cNvPr>
          <p:cNvSpPr>
            <a:spLocks noGrp="1"/>
          </p:cNvSpPr>
          <p:nvPr>
            <p:ph idx="1"/>
          </p:nvPr>
        </p:nvSpPr>
        <p:spPr>
          <a:xfrm>
            <a:off x="117822" y="646942"/>
            <a:ext cx="7997478" cy="3535083"/>
          </a:xfrm>
        </p:spPr>
        <p:txBody>
          <a:bodyPr>
            <a:noAutofit/>
          </a:bodyPr>
          <a:lstStyle/>
          <a:p>
            <a:pPr marL="0" marR="0" indent="0">
              <a:spcBef>
                <a:spcPts val="0"/>
              </a:spcBef>
              <a:spcAft>
                <a:spcPts val="800"/>
              </a:spcAft>
              <a:buNone/>
            </a:pPr>
            <a:r>
              <a:rPr lang="en-US" sz="28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Assessment</a:t>
            </a:r>
            <a:endParaRPr lang="en-US" sz="2800" kern="100" dirty="0">
              <a:solidFill>
                <a:schemeClr val="bg2">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lvl="0">
              <a:spcBef>
                <a:spcPts val="0"/>
              </a:spcBef>
              <a:spcAft>
                <a:spcPts val="800"/>
              </a:spcAft>
              <a:buSzPts val="1000"/>
              <a:buFont typeface="Wingdings" panose="05000000000000000000" pitchFamily="2" charset="2"/>
              <a:buChar char="q"/>
              <a:tabLst>
                <a:tab pos="457200" algn="l"/>
              </a:tabLst>
            </a:pPr>
            <a:r>
              <a:rPr lang="en-US" sz="28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Physical Examination:</a:t>
            </a: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Blood pressure: 140/90 mmHg, BMI: 28 kg/m</a:t>
            </a:r>
            <a:r>
              <a:rPr lang="en-US" sz="2800" kern="0" baseline="3000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bg2">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lvl="0">
              <a:spcBef>
                <a:spcPts val="0"/>
              </a:spcBef>
              <a:spcAft>
                <a:spcPts val="800"/>
              </a:spcAft>
              <a:buSzPts val="1000"/>
              <a:buFont typeface="Wingdings" panose="05000000000000000000" pitchFamily="2" charset="2"/>
              <a:buChar char="q"/>
              <a:tabLst>
                <a:tab pos="457200" algn="l"/>
              </a:tabLst>
            </a:pPr>
            <a:r>
              <a:rPr lang="en-US" sz="28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Laboratory Findings:</a:t>
            </a: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LDL cholesterol: 160 mg/dL, HDL:30 mg/dL, HBA1C: 5.4%</a:t>
            </a:r>
            <a:endParaRPr lang="en-US" sz="2800" kern="100" dirty="0">
              <a:solidFill>
                <a:schemeClr val="bg2">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a:spcBef>
                <a:spcPts val="0"/>
              </a:spcBef>
              <a:spcAft>
                <a:spcPts val="800"/>
              </a:spcAft>
              <a:buFont typeface="Wingdings" panose="05000000000000000000" pitchFamily="2" charset="2"/>
              <a:buChar char="q"/>
            </a:pPr>
            <a:r>
              <a:rPr lang="en-US" sz="28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Current Treatments:</a:t>
            </a:r>
            <a:endParaRPr lang="en-US" sz="2800" kern="100" dirty="0">
              <a:solidFill>
                <a:schemeClr val="bg2">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lvl="0">
              <a:spcBef>
                <a:spcPts val="0"/>
              </a:spcBef>
              <a:spcAft>
                <a:spcPts val="800"/>
              </a:spcAft>
              <a:buSzPts val="1000"/>
              <a:tabLst>
                <a:tab pos="457200" algn="l"/>
              </a:tabLst>
            </a:pPr>
            <a:r>
              <a:rPr lang="en-US" sz="2800" b="1"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Medications:</a:t>
            </a: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Taking antihypertensive medication and statin therapy for dyslipidemia.</a:t>
            </a:r>
            <a:endParaRPr lang="en-US" kern="100" dirty="0">
              <a:solidFill>
                <a:schemeClr val="bg2">
                  <a:lumMod val="2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R="0" lvl="0">
              <a:spcBef>
                <a:spcPts val="0"/>
              </a:spcBef>
              <a:spcAft>
                <a:spcPts val="800"/>
              </a:spcAft>
              <a:buSzPts val="1000"/>
              <a:tabLst>
                <a:tab pos="457200" algn="l"/>
              </a:tabLst>
            </a:pPr>
            <a:r>
              <a:rPr lang="en-US" sz="2800" b="1" kern="0" dirty="0">
                <a:solidFill>
                  <a:schemeClr val="bg2">
                    <a:lumMod val="25000"/>
                  </a:schemeClr>
                </a:solidFill>
                <a:effectLst/>
                <a:latin typeface="Times New Roman" panose="02020603050405020304" pitchFamily="18" charset="0"/>
                <a:ea typeface="Times New Roman" panose="02020603050405020304" pitchFamily="18" charset="0"/>
              </a:rPr>
              <a:t>Lifestyle:</a:t>
            </a:r>
            <a:r>
              <a:rPr lang="en-US" sz="2800" kern="0" dirty="0">
                <a:solidFill>
                  <a:schemeClr val="bg2">
                    <a:lumMod val="25000"/>
                  </a:schemeClr>
                </a:solidFill>
                <a:effectLst/>
                <a:latin typeface="Times New Roman" panose="02020603050405020304" pitchFamily="18" charset="0"/>
                <a:ea typeface="Times New Roman" panose="02020603050405020304" pitchFamily="18" charset="0"/>
              </a:rPr>
              <a:t> Limited physical activity, high intake of processed foods, minimal fruits and vegetables</a:t>
            </a:r>
            <a:endParaRPr lang="en-US" sz="2800" dirty="0">
              <a:solidFill>
                <a:schemeClr val="bg2">
                  <a:lumMod val="25000"/>
                </a:schemeClr>
              </a:solidFill>
            </a:endParaRPr>
          </a:p>
          <a:p>
            <a:pPr marL="0" marR="0" lvl="0" indent="0">
              <a:lnSpc>
                <a:spcPct val="107000"/>
              </a:lnSpc>
              <a:spcBef>
                <a:spcPts val="0"/>
              </a:spcBef>
              <a:spcAft>
                <a:spcPts val="800"/>
              </a:spcAft>
              <a:buNone/>
              <a:tabLst>
                <a:tab pos="457200" algn="l"/>
              </a:tabLst>
            </a:pPr>
            <a:endParaRPr lang="en-US" sz="26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descr="A close-up of a person&#10;&#10;Description automatically generated">
            <a:extLst>
              <a:ext uri="{FF2B5EF4-FFF2-40B4-BE49-F238E27FC236}">
                <a16:creationId xmlns:a16="http://schemas.microsoft.com/office/drawing/2014/main" id="{FC65D6C5-910B-7D3A-1DDF-4FEAF37011FA}"/>
              </a:ext>
            </a:extLst>
          </p:cNvPr>
          <p:cNvPicPr>
            <a:picLocks noChangeAspect="1"/>
          </p:cNvPicPr>
          <p:nvPr/>
        </p:nvPicPr>
        <p:blipFill rotWithShape="1">
          <a:blip r:embed="rId2">
            <a:extLst>
              <a:ext uri="{28A0092B-C50C-407E-A947-70E740481C1C}">
                <a14:useLocalDpi xmlns:a14="http://schemas.microsoft.com/office/drawing/2010/main" val="0"/>
              </a:ext>
            </a:extLst>
          </a:blip>
          <a:srcRect l="4556" r="-2" b="-2"/>
          <a:stretch/>
        </p:blipFill>
        <p:spPr>
          <a:xfrm>
            <a:off x="8115300" y="-12515"/>
            <a:ext cx="4076700" cy="6418631"/>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5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41A99-43F8-0FC8-AB27-FED5C4753CFC}"/>
              </a:ext>
            </a:extLst>
          </p:cNvPr>
          <p:cNvSpPr>
            <a:spLocks noGrp="1"/>
          </p:cNvSpPr>
          <p:nvPr>
            <p:ph type="title"/>
          </p:nvPr>
        </p:nvSpPr>
        <p:spPr>
          <a:xfrm>
            <a:off x="126462" y="-913097"/>
            <a:ext cx="6173262" cy="1655483"/>
          </a:xfrm>
        </p:spPr>
        <p:txBody>
          <a:bodyPr anchor="b">
            <a:normAutofit/>
          </a:bodyPr>
          <a:lstStyle/>
          <a:p>
            <a:r>
              <a:rPr lang="en-US" sz="4000" b="1" dirty="0">
                <a:solidFill>
                  <a:schemeClr val="bg2">
                    <a:lumMod val="25000"/>
                  </a:schemeClr>
                </a:solidFill>
              </a:rPr>
              <a:t>Case study: Meet Chadi</a:t>
            </a:r>
            <a:endParaRPr lang="en-US" sz="4000" dirty="0">
              <a:solidFill>
                <a:schemeClr val="bg2">
                  <a:lumMod val="25000"/>
                </a:schemeClr>
              </a:solidFill>
            </a:endParaRPr>
          </a:p>
        </p:txBody>
      </p:sp>
      <p:sp>
        <p:nvSpPr>
          <p:cNvPr id="3" name="Content Placeholder 2">
            <a:extLst>
              <a:ext uri="{FF2B5EF4-FFF2-40B4-BE49-F238E27FC236}">
                <a16:creationId xmlns:a16="http://schemas.microsoft.com/office/drawing/2014/main" id="{D3CD93B1-4657-F989-931B-E8DEE9665CE1}"/>
              </a:ext>
            </a:extLst>
          </p:cNvPr>
          <p:cNvSpPr>
            <a:spLocks noGrp="1"/>
          </p:cNvSpPr>
          <p:nvPr>
            <p:ph idx="1"/>
          </p:nvPr>
        </p:nvSpPr>
        <p:spPr>
          <a:xfrm>
            <a:off x="117822" y="646942"/>
            <a:ext cx="7997478" cy="3535083"/>
          </a:xfrm>
        </p:spPr>
        <p:txBody>
          <a:bodyPr>
            <a:noAutofit/>
          </a:bodyPr>
          <a:lstStyle/>
          <a:p>
            <a:pPr marL="0" marR="0" lvl="0" indent="0">
              <a:lnSpc>
                <a:spcPct val="107000"/>
              </a:lnSpc>
              <a:spcBef>
                <a:spcPts val="0"/>
              </a:spcBef>
              <a:spcAft>
                <a:spcPts val="800"/>
              </a:spcAft>
              <a:buNone/>
              <a:tabLst>
                <a:tab pos="457200" algn="l"/>
              </a:tabLst>
            </a:pPr>
            <a:r>
              <a:rPr lang="en-US" sz="2600" b="1" kern="10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600" b="1"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Diagnosis</a:t>
            </a:r>
          </a:p>
          <a:p>
            <a:pPr marR="0" lvl="0">
              <a:lnSpc>
                <a:spcPct val="107000"/>
              </a:lnSpc>
              <a:spcBef>
                <a:spcPts val="0"/>
              </a:spcBef>
              <a:spcAft>
                <a:spcPts val="800"/>
              </a:spcAft>
              <a:buFont typeface="Wingdings" panose="05000000000000000000" pitchFamily="2" charset="2"/>
              <a:buChar char="q"/>
              <a:tabLst>
                <a:tab pos="457200" algn="l"/>
              </a:tabLst>
            </a:pPr>
            <a:r>
              <a:rPr lang="en-US" sz="2800"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Recently experienced a heart attack</a:t>
            </a:r>
            <a:endParaRPr lang="en-US" kern="0"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q"/>
              <a:tabLst>
                <a:tab pos="457200" algn="l"/>
              </a:tabLst>
            </a:pPr>
            <a:r>
              <a:rPr lang="en-US" sz="2800" kern="0" dirty="0">
                <a:solidFill>
                  <a:schemeClr val="bg2">
                    <a:lumMod val="25000"/>
                  </a:schemeClr>
                </a:solidFill>
                <a:latin typeface="Times New Roman" panose="02020603050405020304" pitchFamily="18" charset="0"/>
                <a:cs typeface="Times New Roman" panose="02020603050405020304" pitchFamily="18" charset="0"/>
              </a:rPr>
              <a:t>Unhealthy diet</a:t>
            </a:r>
            <a:endParaRPr lang="en-US" sz="2800" dirty="0">
              <a:solidFill>
                <a:schemeClr val="bg2">
                  <a:lumMod val="25000"/>
                </a:schemeClr>
              </a:solidFill>
              <a:latin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q"/>
              <a:tabLst>
                <a:tab pos="457200" algn="l"/>
              </a:tabLst>
            </a:pPr>
            <a:r>
              <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Overweight</a:t>
            </a:r>
          </a:p>
          <a:p>
            <a:pPr>
              <a:lnSpc>
                <a:spcPct val="107000"/>
              </a:lnSpc>
              <a:spcBef>
                <a:spcPts val="0"/>
              </a:spcBef>
              <a:spcAft>
                <a:spcPts val="800"/>
              </a:spcAft>
              <a:buFont typeface="Wingdings" panose="05000000000000000000" pitchFamily="2" charset="2"/>
              <a:buChar char="q"/>
              <a:tabLst>
                <a:tab pos="457200" algn="l"/>
              </a:tabLst>
            </a:pPr>
            <a:r>
              <a:rPr lang="en-US" sz="28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Sedentary</a:t>
            </a:r>
            <a:endParaRPr lang="en-US"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q"/>
              <a:tabLst>
                <a:tab pos="457200" algn="l"/>
              </a:tabLst>
            </a:pPr>
            <a:r>
              <a:rPr lang="en-US" sz="26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Hypertensive</a:t>
            </a:r>
          </a:p>
          <a:p>
            <a:pPr marR="0" lvl="0">
              <a:lnSpc>
                <a:spcPct val="107000"/>
              </a:lnSpc>
              <a:spcBef>
                <a:spcPts val="0"/>
              </a:spcBef>
              <a:spcAft>
                <a:spcPts val="800"/>
              </a:spcAft>
              <a:buFont typeface="Wingdings" panose="05000000000000000000" pitchFamily="2" charset="2"/>
              <a:buChar char="q"/>
              <a:tabLst>
                <a:tab pos="457200" algn="l"/>
              </a:tabLst>
            </a:pPr>
            <a:r>
              <a:rPr lang="en-US" sz="26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High LDL</a:t>
            </a:r>
          </a:p>
          <a:p>
            <a:pPr marR="0" lvl="0">
              <a:lnSpc>
                <a:spcPct val="107000"/>
              </a:lnSpc>
              <a:spcBef>
                <a:spcPts val="0"/>
              </a:spcBef>
              <a:spcAft>
                <a:spcPts val="800"/>
              </a:spcAft>
              <a:buFont typeface="Wingdings" panose="05000000000000000000" pitchFamily="2" charset="2"/>
              <a:buChar char="q"/>
              <a:tabLst>
                <a:tab pos="457200" algn="l"/>
              </a:tabLst>
            </a:pPr>
            <a:r>
              <a:rPr lang="en-US" sz="26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Low HDL</a:t>
            </a:r>
          </a:p>
          <a:p>
            <a:pPr marR="0" lvl="0">
              <a:lnSpc>
                <a:spcPct val="107000"/>
              </a:lnSpc>
              <a:spcBef>
                <a:spcPts val="0"/>
              </a:spcBef>
              <a:spcAft>
                <a:spcPts val="800"/>
              </a:spcAft>
              <a:buFontTx/>
              <a:buChar char="-"/>
              <a:tabLst>
                <a:tab pos="457200" algn="l"/>
              </a:tabLst>
            </a:pPr>
            <a:endParaRPr lang="en-US" sz="2600" b="1"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2600" kern="100" dirty="0">
              <a:solidFill>
                <a:schemeClr val="bg2">
                  <a:lumMod val="2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26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descr="A close-up of a person&#10;&#10;Description automatically generated">
            <a:extLst>
              <a:ext uri="{FF2B5EF4-FFF2-40B4-BE49-F238E27FC236}">
                <a16:creationId xmlns:a16="http://schemas.microsoft.com/office/drawing/2014/main" id="{FC65D6C5-910B-7D3A-1DDF-4FEAF37011FA}"/>
              </a:ext>
            </a:extLst>
          </p:cNvPr>
          <p:cNvPicPr>
            <a:picLocks noChangeAspect="1"/>
          </p:cNvPicPr>
          <p:nvPr/>
        </p:nvPicPr>
        <p:blipFill rotWithShape="1">
          <a:blip r:embed="rId2">
            <a:extLst>
              <a:ext uri="{28A0092B-C50C-407E-A947-70E740481C1C}">
                <a14:useLocalDpi xmlns:a14="http://schemas.microsoft.com/office/drawing/2010/main" val="0"/>
              </a:ext>
            </a:extLst>
          </a:blip>
          <a:srcRect l="4556" r="-2" b="-2"/>
          <a:stretch/>
        </p:blipFill>
        <p:spPr>
          <a:xfrm>
            <a:off x="8115300" y="-12515"/>
            <a:ext cx="4076700" cy="6418631"/>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394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41A99-43F8-0FC8-AB27-FED5C4753CFC}"/>
              </a:ext>
            </a:extLst>
          </p:cNvPr>
          <p:cNvSpPr>
            <a:spLocks noGrp="1"/>
          </p:cNvSpPr>
          <p:nvPr>
            <p:ph type="title"/>
          </p:nvPr>
        </p:nvSpPr>
        <p:spPr>
          <a:xfrm>
            <a:off x="126462" y="-913097"/>
            <a:ext cx="6173262" cy="1655483"/>
          </a:xfrm>
        </p:spPr>
        <p:txBody>
          <a:bodyPr anchor="b">
            <a:normAutofit/>
          </a:bodyPr>
          <a:lstStyle/>
          <a:p>
            <a:r>
              <a:rPr lang="en-US" sz="4000" b="1" dirty="0">
                <a:solidFill>
                  <a:schemeClr val="bg2">
                    <a:lumMod val="25000"/>
                  </a:schemeClr>
                </a:solidFill>
              </a:rPr>
              <a:t>Case study: Meet Chadi</a:t>
            </a:r>
            <a:endParaRPr lang="en-US" sz="4000" dirty="0">
              <a:solidFill>
                <a:schemeClr val="bg2">
                  <a:lumMod val="25000"/>
                </a:schemeClr>
              </a:solidFill>
            </a:endParaRPr>
          </a:p>
        </p:txBody>
      </p:sp>
      <p:sp>
        <p:nvSpPr>
          <p:cNvPr id="3" name="Content Placeholder 2">
            <a:extLst>
              <a:ext uri="{FF2B5EF4-FFF2-40B4-BE49-F238E27FC236}">
                <a16:creationId xmlns:a16="http://schemas.microsoft.com/office/drawing/2014/main" id="{D3CD93B1-4657-F989-931B-E8DEE9665CE1}"/>
              </a:ext>
            </a:extLst>
          </p:cNvPr>
          <p:cNvSpPr>
            <a:spLocks noGrp="1"/>
          </p:cNvSpPr>
          <p:nvPr>
            <p:ph idx="1"/>
          </p:nvPr>
        </p:nvSpPr>
        <p:spPr>
          <a:xfrm>
            <a:off x="126462" y="742386"/>
            <a:ext cx="7997478" cy="3535083"/>
          </a:xfrm>
        </p:spPr>
        <p:txBody>
          <a:bodyPr>
            <a:noAutofit/>
          </a:bodyPr>
          <a:lstStyle/>
          <a:p>
            <a:pPr marL="0" marR="0" lvl="0" indent="0">
              <a:lnSpc>
                <a:spcPct val="107000"/>
              </a:lnSpc>
              <a:spcBef>
                <a:spcPts val="0"/>
              </a:spcBef>
              <a:spcAft>
                <a:spcPts val="800"/>
              </a:spcAft>
              <a:buNone/>
              <a:tabLst>
                <a:tab pos="457200" algn="l"/>
              </a:tabLst>
            </a:pPr>
            <a:r>
              <a:rPr lang="en-US" sz="2300" b="1" kern="10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300" b="1"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Intervention</a:t>
            </a:r>
          </a:p>
          <a:p>
            <a:pPr marR="0" lvl="0">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Calorie-reduced diet (reduction of 500 Kcals)</a:t>
            </a:r>
          </a:p>
          <a:p>
            <a:pPr>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DASH diet</a:t>
            </a:r>
          </a:p>
          <a:p>
            <a:pPr marR="0" lvl="0">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Improving physical activity levels</a:t>
            </a:r>
          </a:p>
          <a:p>
            <a:pPr marR="0" lvl="0">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Continuing &amp; adjusting pharmacotherapy if needed</a:t>
            </a:r>
          </a:p>
          <a:p>
            <a:pPr marL="0" marR="0" lvl="0" indent="0">
              <a:lnSpc>
                <a:spcPct val="107000"/>
              </a:lnSpc>
              <a:spcBef>
                <a:spcPts val="0"/>
              </a:spcBef>
              <a:spcAft>
                <a:spcPts val="800"/>
              </a:spcAft>
              <a:buNone/>
              <a:tabLst>
                <a:tab pos="457200" algn="l"/>
              </a:tabLst>
            </a:pPr>
            <a:r>
              <a:rPr lang="en-US" sz="2300" b="1"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4. Monitoring &amp; Evaluation</a:t>
            </a:r>
          </a:p>
          <a:p>
            <a:pPr marR="0" lvl="0">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Weight measurements/Waist circumference assessment/body composition change</a:t>
            </a:r>
          </a:p>
          <a:p>
            <a:pPr>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Dietary Assessment (DASH diet score)</a:t>
            </a:r>
          </a:p>
          <a:p>
            <a:pPr marR="0" lvl="0">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Physical activity assessment (IPAQ, wearable devices, etc.)</a:t>
            </a:r>
          </a:p>
          <a:p>
            <a:pPr>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Blood pressure assessment</a:t>
            </a:r>
          </a:p>
          <a:p>
            <a:pPr marR="0" lvl="0">
              <a:lnSpc>
                <a:spcPct val="107000"/>
              </a:lnSpc>
              <a:spcBef>
                <a:spcPts val="0"/>
              </a:spcBef>
              <a:spcAft>
                <a:spcPts val="800"/>
              </a:spcAft>
              <a:buFont typeface="Wingdings" panose="05000000000000000000" pitchFamily="2" charset="2"/>
              <a:buChar char="q"/>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Lipid profile assessment</a:t>
            </a:r>
          </a:p>
          <a:p>
            <a:pPr marL="0" marR="0" lvl="0" indent="0">
              <a:lnSpc>
                <a:spcPct val="107000"/>
              </a:lnSpc>
              <a:spcBef>
                <a:spcPts val="0"/>
              </a:spcBef>
              <a:spcAft>
                <a:spcPts val="800"/>
              </a:spcAft>
              <a:buNone/>
              <a:tabLst>
                <a:tab pos="457200" algn="l"/>
              </a:tabLst>
            </a:pPr>
            <a:endPar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2300"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R="0" lvl="0">
              <a:lnSpc>
                <a:spcPct val="107000"/>
              </a:lnSpc>
              <a:spcBef>
                <a:spcPts val="0"/>
              </a:spcBef>
              <a:spcAft>
                <a:spcPts val="800"/>
              </a:spcAft>
              <a:buFontTx/>
              <a:buChar char="-"/>
              <a:tabLst>
                <a:tab pos="457200" algn="l"/>
              </a:tabLst>
            </a:pPr>
            <a:endParaRPr lang="en-US" sz="2300" b="1" kern="0"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2300" kern="100" dirty="0">
              <a:solidFill>
                <a:schemeClr val="bg2">
                  <a:lumMod val="2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23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descr="A close-up of a person&#10;&#10;Description automatically generated">
            <a:extLst>
              <a:ext uri="{FF2B5EF4-FFF2-40B4-BE49-F238E27FC236}">
                <a16:creationId xmlns:a16="http://schemas.microsoft.com/office/drawing/2014/main" id="{FC65D6C5-910B-7D3A-1DDF-4FEAF37011FA}"/>
              </a:ext>
            </a:extLst>
          </p:cNvPr>
          <p:cNvPicPr>
            <a:picLocks noChangeAspect="1"/>
          </p:cNvPicPr>
          <p:nvPr/>
        </p:nvPicPr>
        <p:blipFill rotWithShape="1">
          <a:blip r:embed="rId2">
            <a:extLst>
              <a:ext uri="{28A0092B-C50C-407E-A947-70E740481C1C}">
                <a14:useLocalDpi xmlns:a14="http://schemas.microsoft.com/office/drawing/2010/main" val="0"/>
              </a:ext>
            </a:extLst>
          </a:blip>
          <a:srcRect l="4556" r="-2" b="-2"/>
          <a:stretch/>
        </p:blipFill>
        <p:spPr>
          <a:xfrm>
            <a:off x="8115300" y="-12515"/>
            <a:ext cx="4076700" cy="6418631"/>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713C-7B9E-E29F-C51D-CF8911766E57}"/>
              </a:ext>
            </a:extLst>
          </p:cNvPr>
          <p:cNvSpPr>
            <a:spLocks noGrp="1"/>
          </p:cNvSpPr>
          <p:nvPr>
            <p:ph type="title"/>
          </p:nvPr>
        </p:nvSpPr>
        <p:spPr>
          <a:xfrm>
            <a:off x="838200" y="2427389"/>
            <a:ext cx="10515600" cy="1325563"/>
          </a:xfrm>
        </p:spPr>
        <p:txBody>
          <a:bodyPr/>
          <a:lstStyle/>
          <a:p>
            <a:pPr algn="ctr"/>
            <a:r>
              <a:rPr lang="en-US" b="1" dirty="0">
                <a:solidFill>
                  <a:schemeClr val="bg2">
                    <a:lumMod val="25000"/>
                  </a:schemeClr>
                </a:solidFill>
              </a:rPr>
              <a:t>II. Components of the Medical Nutrition Therapy</a:t>
            </a:r>
            <a:endParaRPr lang="en-US" b="1" dirty="0"/>
          </a:p>
        </p:txBody>
      </p:sp>
    </p:spTree>
    <p:extLst>
      <p:ext uri="{BB962C8B-B14F-4D97-AF65-F5344CB8AC3E}">
        <p14:creationId xmlns:p14="http://schemas.microsoft.com/office/powerpoint/2010/main" val="406269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66CF-41B7-30DE-34B2-9A6A5D6845EF}"/>
              </a:ext>
            </a:extLst>
          </p:cNvPr>
          <p:cNvSpPr>
            <a:spLocks noGrp="1"/>
          </p:cNvSpPr>
          <p:nvPr>
            <p:ph type="title"/>
          </p:nvPr>
        </p:nvSpPr>
        <p:spPr/>
        <p:txBody>
          <a:bodyPr/>
          <a:lstStyle/>
          <a:p>
            <a:r>
              <a:rPr lang="en-US" b="1" dirty="0">
                <a:solidFill>
                  <a:schemeClr val="bg2">
                    <a:lumMod val="25000"/>
                  </a:schemeClr>
                </a:solidFill>
              </a:rPr>
              <a:t>Components of the Medical Nutrition Therapy</a:t>
            </a:r>
          </a:p>
        </p:txBody>
      </p:sp>
      <p:sp>
        <p:nvSpPr>
          <p:cNvPr id="3" name="Content Placeholder 2">
            <a:extLst>
              <a:ext uri="{FF2B5EF4-FFF2-40B4-BE49-F238E27FC236}">
                <a16:creationId xmlns:a16="http://schemas.microsoft.com/office/drawing/2014/main" id="{B59F3AA8-9620-2871-8C99-C8CB170AD8EA}"/>
              </a:ext>
            </a:extLst>
          </p:cNvPr>
          <p:cNvSpPr>
            <a:spLocks noGrp="1"/>
          </p:cNvSpPr>
          <p:nvPr>
            <p:ph idx="1"/>
          </p:nvPr>
        </p:nvSpPr>
        <p:spPr>
          <a:xfrm>
            <a:off x="838200" y="1478604"/>
            <a:ext cx="10515600" cy="4698359"/>
          </a:xfrm>
        </p:spPr>
        <p:txBody>
          <a:bodyPr>
            <a:normAutofit/>
          </a:bodyPr>
          <a:lstStyle/>
          <a:p>
            <a:r>
              <a:rPr lang="en-US" b="0" i="0" dirty="0">
                <a:solidFill>
                  <a:schemeClr val="bg2">
                    <a:lumMod val="25000"/>
                  </a:schemeClr>
                </a:solidFill>
                <a:effectLst/>
                <a:latin typeface="Lato" panose="020F0502020204030203" pitchFamily="34" charset="0"/>
              </a:rPr>
              <a:t>Nutrition Care Process is a systematic method that dietitians use to provide nutrition care. It is comprised of four steps: </a:t>
            </a:r>
          </a:p>
          <a:p>
            <a:r>
              <a:rPr lang="en-US" b="1" i="0" dirty="0">
                <a:solidFill>
                  <a:schemeClr val="bg2">
                    <a:lumMod val="25000"/>
                  </a:schemeClr>
                </a:solidFill>
                <a:effectLst/>
                <a:latin typeface="Lato" panose="020F0502020204030203" pitchFamily="34" charset="0"/>
              </a:rPr>
              <a:t>nutrition assessment and reassessment</a:t>
            </a:r>
            <a:r>
              <a:rPr lang="en-US" b="0" i="0" dirty="0">
                <a:solidFill>
                  <a:schemeClr val="bg2">
                    <a:lumMod val="25000"/>
                  </a:schemeClr>
                </a:solidFill>
                <a:effectLst/>
                <a:latin typeface="Lato" panose="020F0502020204030203" pitchFamily="34" charset="0"/>
              </a:rPr>
              <a:t>, </a:t>
            </a:r>
          </a:p>
          <a:p>
            <a:r>
              <a:rPr lang="en-US" b="1" i="0" dirty="0">
                <a:solidFill>
                  <a:schemeClr val="bg2">
                    <a:lumMod val="25000"/>
                  </a:schemeClr>
                </a:solidFill>
                <a:effectLst/>
                <a:latin typeface="Lato" panose="020F0502020204030203" pitchFamily="34" charset="0"/>
              </a:rPr>
              <a:t>nutrition diagnosis</a:t>
            </a:r>
            <a:r>
              <a:rPr lang="en-US" b="0" i="0" dirty="0">
                <a:solidFill>
                  <a:schemeClr val="bg2">
                    <a:lumMod val="25000"/>
                  </a:schemeClr>
                </a:solidFill>
                <a:effectLst/>
                <a:latin typeface="Lato" panose="020F0502020204030203" pitchFamily="34" charset="0"/>
              </a:rPr>
              <a:t>, </a:t>
            </a:r>
          </a:p>
          <a:p>
            <a:r>
              <a:rPr lang="en-US" b="1" i="0" dirty="0">
                <a:solidFill>
                  <a:schemeClr val="bg2">
                    <a:lumMod val="25000"/>
                  </a:schemeClr>
                </a:solidFill>
                <a:effectLst/>
                <a:latin typeface="Lato" panose="020F0502020204030203" pitchFamily="34" charset="0"/>
              </a:rPr>
              <a:t>nutrition intervention</a:t>
            </a:r>
            <a:r>
              <a:rPr lang="en-US" b="0" i="0" dirty="0">
                <a:solidFill>
                  <a:schemeClr val="bg2">
                    <a:lumMod val="25000"/>
                  </a:schemeClr>
                </a:solidFill>
                <a:effectLst/>
                <a:latin typeface="Lato" panose="020F0502020204030203" pitchFamily="34" charset="0"/>
              </a:rPr>
              <a:t> and </a:t>
            </a:r>
          </a:p>
          <a:p>
            <a:r>
              <a:rPr lang="en-US" b="1" i="0" dirty="0">
                <a:solidFill>
                  <a:schemeClr val="bg2">
                    <a:lumMod val="25000"/>
                  </a:schemeClr>
                </a:solidFill>
                <a:effectLst/>
                <a:latin typeface="Lato" panose="020F0502020204030203" pitchFamily="34" charset="0"/>
              </a:rPr>
              <a:t>nutrition monitoring and evaluation</a:t>
            </a:r>
            <a:r>
              <a:rPr lang="en-US" b="0" i="0" dirty="0">
                <a:solidFill>
                  <a:schemeClr val="bg2">
                    <a:lumMod val="25000"/>
                  </a:schemeClr>
                </a:solidFill>
                <a:effectLst/>
                <a:latin typeface="Lato" panose="020F0502020204030203" pitchFamily="34" charset="0"/>
              </a:rPr>
              <a:t>.</a:t>
            </a:r>
          </a:p>
          <a:p>
            <a:r>
              <a:rPr lang="en-US" dirty="0">
                <a:solidFill>
                  <a:schemeClr val="bg2">
                    <a:lumMod val="25000"/>
                  </a:schemeClr>
                </a:solidFill>
                <a:latin typeface="Lato" panose="020F0502020204030203" pitchFamily="34" charset="0"/>
              </a:rPr>
              <a:t>T</a:t>
            </a:r>
            <a:r>
              <a:rPr lang="en-US" b="0" i="0" dirty="0">
                <a:solidFill>
                  <a:schemeClr val="bg2">
                    <a:lumMod val="25000"/>
                  </a:schemeClr>
                </a:solidFill>
                <a:effectLst/>
                <a:latin typeface="Lato" panose="020F0502020204030203" pitchFamily="34" charset="0"/>
              </a:rPr>
              <a:t>he Nutrition Care Process provides a framework for practitioners to customize care — taking into account the client's needs and values and using the best evidence available to make decisions. </a:t>
            </a:r>
          </a:p>
        </p:txBody>
      </p:sp>
      <p:sp>
        <p:nvSpPr>
          <p:cNvPr id="4" name="TextBox 3">
            <a:extLst>
              <a:ext uri="{FF2B5EF4-FFF2-40B4-BE49-F238E27FC236}">
                <a16:creationId xmlns:a16="http://schemas.microsoft.com/office/drawing/2014/main" id="{72CB7589-7130-18F9-59AA-6226B581D85A}"/>
              </a:ext>
            </a:extLst>
          </p:cNvPr>
          <p:cNvSpPr txBox="1"/>
          <p:nvPr/>
        </p:nvSpPr>
        <p:spPr>
          <a:xfrm>
            <a:off x="9435830" y="6361889"/>
            <a:ext cx="900952" cy="276999"/>
          </a:xfrm>
          <a:prstGeom prst="rect">
            <a:avLst/>
          </a:prstGeom>
          <a:noFill/>
        </p:spPr>
        <p:txBody>
          <a:bodyPr wrap="none" rtlCol="0">
            <a:spAutoFit/>
          </a:bodyPr>
          <a:lstStyle/>
          <a:p>
            <a:r>
              <a:rPr lang="en-US" sz="1200" dirty="0">
                <a:solidFill>
                  <a:schemeClr val="bg2">
                    <a:lumMod val="25000"/>
                  </a:schemeClr>
                </a:solidFill>
              </a:rPr>
              <a:t>AND, 2008</a:t>
            </a:r>
          </a:p>
        </p:txBody>
      </p:sp>
    </p:spTree>
    <p:extLst>
      <p:ext uri="{BB962C8B-B14F-4D97-AF65-F5344CB8AC3E}">
        <p14:creationId xmlns:p14="http://schemas.microsoft.com/office/powerpoint/2010/main" val="10700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13414</TotalTime>
  <Words>6306</Words>
  <Application>Microsoft Office PowerPoint</Application>
  <PresentationFormat>Bredbild</PresentationFormat>
  <Paragraphs>626</Paragraphs>
  <Slides>72</Slides>
  <Notes>29</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72</vt:i4>
      </vt:variant>
    </vt:vector>
  </HeadingPairs>
  <TitlesOfParts>
    <vt:vector size="82" baseType="lpstr">
      <vt:lpstr>__Roboto_ba6641</vt:lpstr>
      <vt:lpstr>Aptos</vt:lpstr>
      <vt:lpstr>Aptos Display</vt:lpstr>
      <vt:lpstr>Arial</vt:lpstr>
      <vt:lpstr>Calibri</vt:lpstr>
      <vt:lpstr>Lato</vt:lpstr>
      <vt:lpstr>Source Sans Pro</vt:lpstr>
      <vt:lpstr>Times New Roman</vt:lpstr>
      <vt:lpstr>Wingdings</vt:lpstr>
      <vt:lpstr>Office Theme</vt:lpstr>
      <vt:lpstr>Medical Nutrition Therapy for CVD Patients</vt:lpstr>
      <vt:lpstr>Outline</vt:lpstr>
      <vt:lpstr>Make Yourself Heart Attack Proof: Video </vt:lpstr>
      <vt:lpstr>Case study: Meet Sara</vt:lpstr>
      <vt:lpstr>Case study: Meet Sara</vt:lpstr>
      <vt:lpstr>Case study: Meet Sara</vt:lpstr>
      <vt:lpstr>Case study: Meet Sara</vt:lpstr>
      <vt:lpstr>II. Components of the Medical Nutrition Therapy</vt:lpstr>
      <vt:lpstr>Components of the Medical Nutrition Therapy</vt:lpstr>
      <vt:lpstr>Nutrition Care Process</vt:lpstr>
      <vt:lpstr>Nutrition Care Process</vt:lpstr>
      <vt:lpstr>Nutrition Diagnosis </vt:lpstr>
      <vt:lpstr>Nutrition Care Process</vt:lpstr>
      <vt:lpstr>Nutrition Intervention</vt:lpstr>
      <vt:lpstr>Nutrition Care Process</vt:lpstr>
      <vt:lpstr>Nutrition Monitoring &amp; Evaluation</vt:lpstr>
      <vt:lpstr>III. Cardiovascular Disease</vt:lpstr>
      <vt:lpstr>PowerPoint-presentation</vt:lpstr>
      <vt:lpstr>CVD Statistics</vt:lpstr>
      <vt:lpstr>CVD Statistics</vt:lpstr>
      <vt:lpstr>CVD Risk Factors: Modifiable &amp; none modifiable</vt:lpstr>
      <vt:lpstr>Lifestyle therapy for CVD</vt:lpstr>
      <vt:lpstr>ASCVD Prevention</vt:lpstr>
      <vt:lpstr>American Heart Association’s Construct of Cardiovascular Health</vt:lpstr>
      <vt:lpstr>The foundational context of Cardiovascular Health</vt:lpstr>
      <vt:lpstr>Example Considerations for Addressing Social Determinants of Health</vt:lpstr>
      <vt:lpstr>Patient-Centered Approaches to Comprehensive ASCVD Prevention</vt:lpstr>
      <vt:lpstr>IV. CVH &amp; the Nutrition Care Process</vt:lpstr>
      <vt:lpstr>IV. A. CVH &amp; Nutrition Assessment</vt:lpstr>
      <vt:lpstr>PowerPoint-presentation</vt:lpstr>
      <vt:lpstr>Nutrition Assessment: Lifestyle Factors</vt:lpstr>
      <vt:lpstr>Nutrition Assessment: Lifestyle Factors</vt:lpstr>
      <vt:lpstr>Nutrition Assessment: Clinical &amp; Biochemical Factors</vt:lpstr>
      <vt:lpstr>Nutrition Assessment: Clinical &amp; Biochemical Factors</vt:lpstr>
      <vt:lpstr>IV. B. CVH &amp; the Nutrition Care Process: Diagnosis &amp; Intervention</vt:lpstr>
      <vt:lpstr>Weight Management in ASCVD</vt:lpstr>
      <vt:lpstr>Weight Management in CVD</vt:lpstr>
      <vt:lpstr>Weight Management in CVD</vt:lpstr>
      <vt:lpstr>Weight Management in CVD</vt:lpstr>
      <vt:lpstr>Weight Management in CVD</vt:lpstr>
      <vt:lpstr>When to refer to bariatric surgery?</vt:lpstr>
      <vt:lpstr>Nutrition &amp; Diet Therapy</vt:lpstr>
      <vt:lpstr>Nutrition &amp; Diet Therapy</vt:lpstr>
      <vt:lpstr>What is the Med Diet?</vt:lpstr>
      <vt:lpstr>What is the Med Diet?</vt:lpstr>
      <vt:lpstr>Characteristics of the Med Diet</vt:lpstr>
      <vt:lpstr>Characteristics of the Med Diet</vt:lpstr>
      <vt:lpstr>Benefits of the Med Diet</vt:lpstr>
      <vt:lpstr>What is the DASH diet?</vt:lpstr>
      <vt:lpstr>Characteristics of the DASH Diet</vt:lpstr>
      <vt:lpstr>Characteristics of the DASH Diet</vt:lpstr>
      <vt:lpstr>Additional Benefits of the DASH Diet</vt:lpstr>
      <vt:lpstr>What is the Plant-based diet?</vt:lpstr>
      <vt:lpstr>Characteristics of the Plant-Based Diet Diet</vt:lpstr>
      <vt:lpstr>Characteristics of the Plant-Based Diet Diet</vt:lpstr>
      <vt:lpstr>Benefits of the Vegetarian Diet</vt:lpstr>
      <vt:lpstr>The dietary Trio</vt:lpstr>
      <vt:lpstr>What is the Most effective and recommended diet for cardiovascular health</vt:lpstr>
      <vt:lpstr>Promising Diets for Cardiovascular Health </vt:lpstr>
      <vt:lpstr>Current Topics in Cardiovascular Health: The heart-gut axis</vt:lpstr>
      <vt:lpstr>Current Topics in Cardiovascular Health: The heart-gut axis</vt:lpstr>
      <vt:lpstr>The Heart–Gut axis</vt:lpstr>
      <vt:lpstr>Current Topics in Cardiovascular Health: Precision Nutrition</vt:lpstr>
      <vt:lpstr>Physical Activity</vt:lpstr>
      <vt:lpstr>IV. C. CVH &amp; the Nutrition Care Process: Monitoring &amp; Evaluation</vt:lpstr>
      <vt:lpstr>IV. C. CVH &amp; the Nutrition Care Process: Monitoring &amp; Evaluation</vt:lpstr>
      <vt:lpstr>V. Life course of CVH</vt:lpstr>
      <vt:lpstr>VI. Conclusion</vt:lpstr>
      <vt:lpstr>Case study: Meet Chadi</vt:lpstr>
      <vt:lpstr>Case study: Meet Chadi</vt:lpstr>
      <vt:lpstr>Case study: Meet Chadi</vt:lpstr>
      <vt:lpstr>Case study: Meet Chadi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Nutrition Therapy for CVD Patients</dc:title>
  <dc:creator>Jessy El Hayek</dc:creator>
  <cp:lastModifiedBy>Mosad Zineldin</cp:lastModifiedBy>
  <cp:revision>138</cp:revision>
  <dcterms:created xsi:type="dcterms:W3CDTF">2024-06-10T09:26:08Z</dcterms:created>
  <dcterms:modified xsi:type="dcterms:W3CDTF">2024-07-08T17:27:26Z</dcterms:modified>
</cp:coreProperties>
</file>